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" strictFirstAndLastChars="0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</p:sldMasterIdLst>
  <p:notesMasterIdLst>
    <p:notesMasterId r:id="rId106"/>
  </p:notesMasterIdLst>
  <p:handoutMasterIdLst>
    <p:handoutMasterId r:id="rId107"/>
  </p:handoutMasterIdLst>
  <p:sldIdLst>
    <p:sldId id="256" r:id="rId11"/>
    <p:sldId id="304" r:id="rId12"/>
    <p:sldId id="314" r:id="rId13"/>
    <p:sldId id="315" r:id="rId14"/>
    <p:sldId id="320" r:id="rId15"/>
    <p:sldId id="325" r:id="rId16"/>
    <p:sldId id="321" r:id="rId17"/>
    <p:sldId id="327" r:id="rId18"/>
    <p:sldId id="424" r:id="rId19"/>
    <p:sldId id="328" r:id="rId20"/>
    <p:sldId id="329" r:id="rId21"/>
    <p:sldId id="438" r:id="rId22"/>
    <p:sldId id="439" r:id="rId23"/>
    <p:sldId id="407" r:id="rId24"/>
    <p:sldId id="444" r:id="rId25"/>
    <p:sldId id="433" r:id="rId26"/>
    <p:sldId id="312" r:id="rId27"/>
    <p:sldId id="331" r:id="rId28"/>
    <p:sldId id="330" r:id="rId29"/>
    <p:sldId id="445" r:id="rId30"/>
    <p:sldId id="434" r:id="rId31"/>
    <p:sldId id="332" r:id="rId32"/>
    <p:sldId id="333" r:id="rId33"/>
    <p:sldId id="446" r:id="rId34"/>
    <p:sldId id="334" r:id="rId35"/>
    <p:sldId id="441" r:id="rId36"/>
    <p:sldId id="344" r:id="rId37"/>
    <p:sldId id="345" r:id="rId38"/>
    <p:sldId id="447" r:id="rId39"/>
    <p:sldId id="413" r:id="rId40"/>
    <p:sldId id="361" r:id="rId41"/>
    <p:sldId id="415" r:id="rId42"/>
    <p:sldId id="356" r:id="rId43"/>
    <p:sldId id="357" r:id="rId44"/>
    <p:sldId id="362" r:id="rId45"/>
    <p:sldId id="449" r:id="rId46"/>
    <p:sldId id="363" r:id="rId47"/>
    <p:sldId id="450" r:id="rId48"/>
    <p:sldId id="451" r:id="rId49"/>
    <p:sldId id="416" r:id="rId50"/>
    <p:sldId id="355" r:id="rId51"/>
    <p:sldId id="364" r:id="rId52"/>
    <p:sldId id="377" r:id="rId53"/>
    <p:sldId id="453" r:id="rId54"/>
    <p:sldId id="452" r:id="rId55"/>
    <p:sldId id="366" r:id="rId56"/>
    <p:sldId id="417" r:id="rId57"/>
    <p:sldId id="422" r:id="rId58"/>
    <p:sldId id="370" r:id="rId59"/>
    <p:sldId id="419" r:id="rId60"/>
    <p:sldId id="436" r:id="rId61"/>
    <p:sldId id="420" r:id="rId62"/>
    <p:sldId id="442" r:id="rId63"/>
    <p:sldId id="384" r:id="rId64"/>
    <p:sldId id="271" r:id="rId65"/>
    <p:sldId id="390" r:id="rId66"/>
    <p:sldId id="393" r:id="rId67"/>
    <p:sldId id="435" r:id="rId68"/>
    <p:sldId id="391" r:id="rId69"/>
    <p:sldId id="394" r:id="rId70"/>
    <p:sldId id="389" r:id="rId71"/>
    <p:sldId id="426" r:id="rId72"/>
    <p:sldId id="427" r:id="rId73"/>
    <p:sldId id="257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405" r:id="rId82"/>
    <p:sldId id="428" r:id="rId83"/>
    <p:sldId id="269" r:id="rId84"/>
    <p:sldId id="429" r:id="rId85"/>
    <p:sldId id="281" r:id="rId86"/>
    <p:sldId id="395" r:id="rId87"/>
    <p:sldId id="423" r:id="rId88"/>
    <p:sldId id="397" r:id="rId89"/>
    <p:sldId id="282" r:id="rId90"/>
    <p:sldId id="283" r:id="rId91"/>
    <p:sldId id="430" r:id="rId92"/>
    <p:sldId id="290" r:id="rId93"/>
    <p:sldId id="265" r:id="rId94"/>
    <p:sldId id="266" r:id="rId95"/>
    <p:sldId id="286" r:id="rId96"/>
    <p:sldId id="287" r:id="rId97"/>
    <p:sldId id="293" r:id="rId98"/>
    <p:sldId id="294" r:id="rId99"/>
    <p:sldId id="300" r:id="rId100"/>
    <p:sldId id="448" r:id="rId101"/>
    <p:sldId id="385" r:id="rId102"/>
    <p:sldId id="386" r:id="rId103"/>
    <p:sldId id="302" r:id="rId104"/>
    <p:sldId id="388" r:id="rId105"/>
  </p:sldIdLst>
  <p:sldSz cx="13004800" cy="9753600"/>
  <p:notesSz cx="7099300" cy="10234613"/>
  <p:custDataLst>
    <p:tags r:id="rId10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1pPr>
    <a:lvl2pPr marL="457200" algn="ctr" rtl="0" fontAlgn="base">
      <a:spcBef>
        <a:spcPct val="0"/>
      </a:spcBef>
      <a:spcAft>
        <a:spcPct val="0"/>
      </a:spcAft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2pPr>
    <a:lvl3pPr marL="914400" algn="ctr" rtl="0" fontAlgn="base">
      <a:spcBef>
        <a:spcPct val="0"/>
      </a:spcBef>
      <a:spcAft>
        <a:spcPct val="0"/>
      </a:spcAft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3pPr>
    <a:lvl4pPr marL="1371600" algn="ctr" rtl="0" fontAlgn="base">
      <a:spcBef>
        <a:spcPct val="0"/>
      </a:spcBef>
      <a:spcAft>
        <a:spcPct val="0"/>
      </a:spcAft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4pPr>
    <a:lvl5pPr marL="1828800" algn="ctr" rtl="0" fontAlgn="base">
      <a:spcBef>
        <a:spcPct val="0"/>
      </a:spcBef>
      <a:spcAft>
        <a:spcPct val="0"/>
      </a:spcAft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5pPr>
    <a:lvl6pPr marL="2286000" algn="l" defTabSz="914400" rtl="0" eaLnBrk="1" latinLnBrk="0" hangingPunct="1"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6pPr>
    <a:lvl7pPr marL="2743200" algn="l" defTabSz="914400" rtl="0" eaLnBrk="1" latinLnBrk="0" hangingPunct="1"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7pPr>
    <a:lvl8pPr marL="3200400" algn="l" defTabSz="914400" rtl="0" eaLnBrk="1" latinLnBrk="0" hangingPunct="1"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8pPr>
    <a:lvl9pPr marL="3657600" algn="l" defTabSz="914400" rtl="0" eaLnBrk="1" latinLnBrk="0" hangingPunct="1">
      <a:defRPr sz="4000" kern="1200">
        <a:solidFill>
          <a:srgbClr val="577AB1"/>
        </a:solidFill>
        <a:latin typeface="Palatino" charset="0"/>
        <a:ea typeface="+mn-ea"/>
        <a:cs typeface="+mn-cs"/>
        <a:sym typeface="Palatino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66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6" autoAdjust="0"/>
    <p:restoredTop sz="92922" autoAdjust="0"/>
  </p:normalViewPr>
  <p:slideViewPr>
    <p:cSldViewPr>
      <p:cViewPr>
        <p:scale>
          <a:sx n="50" d="100"/>
          <a:sy n="50" d="100"/>
        </p:scale>
        <p:origin x="-1398" y="-34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496" y="-96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slide" Target="slides/slide77.xml"/><Relationship Id="rId102" Type="http://schemas.openxmlformats.org/officeDocument/2006/relationships/slide" Target="slides/slide92.xml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slide" Target="slides/slide80.xml"/><Relationship Id="rId95" Type="http://schemas.openxmlformats.org/officeDocument/2006/relationships/slide" Target="slides/slide85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100" Type="http://schemas.openxmlformats.org/officeDocument/2006/relationships/slide" Target="slides/slide90.xml"/><Relationship Id="rId105" Type="http://schemas.openxmlformats.org/officeDocument/2006/relationships/slide" Target="slides/slide9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slide" Target="slides/slide83.xml"/><Relationship Id="rId98" Type="http://schemas.openxmlformats.org/officeDocument/2006/relationships/slide" Target="slides/slide8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103" Type="http://schemas.openxmlformats.org/officeDocument/2006/relationships/slide" Target="slides/slide93.xml"/><Relationship Id="rId108" Type="http://schemas.openxmlformats.org/officeDocument/2006/relationships/tags" Target="tags/tag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slide" Target="slides/slide81.xml"/><Relationship Id="rId96" Type="http://schemas.openxmlformats.org/officeDocument/2006/relationships/slide" Target="slides/slide86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slide" Target="slides/slide84.xml"/><Relationship Id="rId99" Type="http://schemas.openxmlformats.org/officeDocument/2006/relationships/slide" Target="slides/slide89.xml"/><Relationship Id="rId101" Type="http://schemas.openxmlformats.org/officeDocument/2006/relationships/slide" Target="slides/slide9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109" Type="http://schemas.openxmlformats.org/officeDocument/2006/relationships/presProps" Target="presProps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97" Type="http://schemas.openxmlformats.org/officeDocument/2006/relationships/slide" Target="slides/slide87.xml"/><Relationship Id="rId104" Type="http://schemas.openxmlformats.org/officeDocument/2006/relationships/slide" Target="slides/slide9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slide" Target="slides/slide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88B63F5-6262-4315-BC4B-F72421C0183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8637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6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86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86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EEB4BB2-8162-48F3-A42B-EB10FE72EEC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53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Palatin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AE25D-7269-4FFB-93AE-BD56CD37624F}" type="slidenum">
              <a:rPr lang="en-GB"/>
              <a:pPr/>
              <a:t>3</a:t>
            </a:fld>
            <a:endParaRPr lang="en-GB"/>
          </a:p>
        </p:txBody>
      </p:sp>
      <p:sp>
        <p:nvSpPr>
          <p:cNvPr id="2375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Add old reference</a:t>
            </a:r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33B2DF-FE08-44F4-BB00-44624F71778C}" type="slidenum">
              <a:rPr lang="en-GB"/>
              <a:pPr/>
              <a:t>21</a:t>
            </a:fld>
            <a:endParaRPr lang="en-GB"/>
          </a:p>
        </p:txBody>
      </p:sp>
      <p:sp>
        <p:nvSpPr>
          <p:cNvPr id="2723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++ refs</a:t>
            </a:r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46400C-47AA-4683-BD3A-320E85546881}" type="slidenum">
              <a:rPr lang="en-GB"/>
              <a:pPr/>
              <a:t>22</a:t>
            </a:fld>
            <a:endParaRPr lang="en-GB"/>
          </a:p>
        </p:txBody>
      </p:sp>
      <p:sp>
        <p:nvSpPr>
          <p:cNvPr id="2355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E850DB-C65A-4F30-8110-81E44B84AADC}" type="slidenum">
              <a:rPr lang="en-GB"/>
              <a:pPr/>
              <a:t>23</a:t>
            </a:fld>
            <a:endParaRPr lang="en-GB"/>
          </a:p>
        </p:txBody>
      </p:sp>
      <p:sp>
        <p:nvSpPr>
          <p:cNvPr id="2191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ERROR in the manuscript, in equation 2.4: S =&gt; R</a:t>
            </a:r>
          </a:p>
          <a:p>
            <a:r>
              <a:rPr lang="en-US" altLang="zh-CN"/>
              <a:t>Rajouter : derive score + Markov equivalent property</a:t>
            </a:r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B402EF-5B50-40D1-9192-B4CADF993B5E}" type="slidenum">
              <a:rPr lang="en-GB"/>
              <a:pPr/>
              <a:t>26</a:t>
            </a:fld>
            <a:endParaRPr lang="en-GB"/>
          </a:p>
        </p:txBody>
      </p:sp>
      <p:sp>
        <p:nvSpPr>
          <p:cNvPr id="2979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Dire contrib theorique sampling</a:t>
            </a:r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19995-F149-4D35-A774-1743758FF86D}" type="slidenum">
              <a:rPr lang="en-GB"/>
              <a:pPr/>
              <a:t>28</a:t>
            </a:fld>
            <a:endParaRPr lang="en-GB"/>
          </a:p>
        </p:txBody>
      </p:sp>
      <p:sp>
        <p:nvSpPr>
          <p:cNvPr id="2734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Rajouter les 3 taches sur le transparent</a:t>
            </a:r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4298AD-6266-4AEE-9FB2-72268E4D2128}" type="slidenum">
              <a:rPr lang="en-GB"/>
              <a:pPr/>
              <a:t>29</a:t>
            </a:fld>
            <a:endParaRPr lang="en-GB"/>
          </a:p>
        </p:txBody>
      </p:sp>
      <p:sp>
        <p:nvSpPr>
          <p:cNvPr id="308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Rajouter les 3 taches sur le transparent</a:t>
            </a:r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A32CF-2199-4AD8-9D2D-619643729D2A}" type="slidenum">
              <a:rPr lang="en-GB"/>
              <a:pPr/>
              <a:t>35</a:t>
            </a:fld>
            <a:endParaRPr lang="en-GB"/>
          </a:p>
        </p:txBody>
      </p:sp>
      <p:sp>
        <p:nvSpPr>
          <p:cNvPr id="2775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Dupliquer avec boite autour de QR</a:t>
            </a:r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DAC3F6-CB32-4447-8908-0EDD9F0900FE}" type="slidenum">
              <a:rPr lang="en-GB"/>
              <a:pPr/>
              <a:t>36</a:t>
            </a:fld>
            <a:endParaRPr lang="en-GB"/>
          </a:p>
        </p:txBody>
      </p:sp>
      <p:sp>
        <p:nvSpPr>
          <p:cNvPr id="315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Dupliquer avec boite autour de QR</a:t>
            </a:r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B557D9-C05D-4973-A303-3FF639A62047}" type="slidenum">
              <a:rPr lang="en-GB"/>
              <a:pPr/>
              <a:t>37</a:t>
            </a:fld>
            <a:endParaRPr lang="en-GB"/>
          </a:p>
        </p:txBody>
      </p:sp>
      <p:sp>
        <p:nvSpPr>
          <p:cNvPr id="2764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Add a the same slide enlighting the 4</a:t>
            </a:r>
            <a:r>
              <a:rPr lang="en-US" altLang="zh-CN" baseline="30000"/>
              <a:t>th</a:t>
            </a:r>
            <a:r>
              <a:rPr lang="en-US" altLang="zh-CN"/>
              <a:t> last columns</a:t>
            </a:r>
          </a:p>
          <a:p>
            <a:r>
              <a:rPr lang="en-US" altLang="zh-CN"/>
              <a:t>Dire qu’on parle de QR apres</a:t>
            </a:r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CA855-61E9-4466-B28F-0FCB760BCB90}" type="slidenum">
              <a:rPr lang="en-GB"/>
              <a:pPr/>
              <a:t>38</a:t>
            </a:fld>
            <a:endParaRPr lang="en-GB"/>
          </a:p>
        </p:txBody>
      </p:sp>
      <p:sp>
        <p:nvSpPr>
          <p:cNvPr id="317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Add a the same slide enlighting the 4</a:t>
            </a:r>
            <a:r>
              <a:rPr lang="en-US" altLang="zh-CN" baseline="30000"/>
              <a:t>th</a:t>
            </a:r>
            <a:r>
              <a:rPr lang="en-US" altLang="zh-CN"/>
              <a:t> last columns</a:t>
            </a:r>
          </a:p>
          <a:p>
            <a:r>
              <a:rPr lang="en-US" altLang="zh-CN"/>
              <a:t>Dire qu’on parle de QR apres</a:t>
            </a: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E575B-CC80-4698-A558-58D95E38F552}" type="slidenum">
              <a:rPr lang="en-GB"/>
              <a:pPr/>
              <a:t>4</a:t>
            </a:fld>
            <a:endParaRPr lang="en-GB"/>
          </a:p>
        </p:txBody>
      </p:sp>
      <p:sp>
        <p:nvSpPr>
          <p:cNvPr id="2365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4724F3-24CD-4764-8407-295BCA6DA20A}" type="slidenum">
              <a:rPr lang="en-GB"/>
              <a:pPr/>
              <a:t>39</a:t>
            </a:fld>
            <a:endParaRPr lang="en-GB"/>
          </a:p>
        </p:txBody>
      </p:sp>
      <p:sp>
        <p:nvSpPr>
          <p:cNvPr id="319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Add a the same slide enlighting the 4</a:t>
            </a:r>
            <a:r>
              <a:rPr lang="en-US" altLang="zh-CN" baseline="30000"/>
              <a:t>th</a:t>
            </a:r>
            <a:r>
              <a:rPr lang="en-US" altLang="zh-CN"/>
              <a:t> last columns</a:t>
            </a:r>
          </a:p>
          <a:p>
            <a:r>
              <a:rPr lang="en-US" altLang="zh-CN"/>
              <a:t>Dire qu’on parle de QR apres</a:t>
            </a:r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8BFA4F-A409-4383-9919-156B6B30C410}" type="slidenum">
              <a:rPr lang="en-GB"/>
              <a:pPr/>
              <a:t>43</a:t>
            </a:fld>
            <a:endParaRPr lang="en-GB"/>
          </a:p>
        </p:txBody>
      </p:sp>
      <p:sp>
        <p:nvSpPr>
          <p:cNvPr id="2785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Parler des 4 derniers et faire un transparent de plus pour expliquer l’hp learning</a:t>
            </a:r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B5D6F-9BA3-4097-8BD5-BACB82DF07C9}" type="slidenum">
              <a:rPr lang="en-GB"/>
              <a:pPr/>
              <a:t>44</a:t>
            </a:fld>
            <a:endParaRPr lang="en-GB"/>
          </a:p>
        </p:txBody>
      </p:sp>
      <p:sp>
        <p:nvSpPr>
          <p:cNvPr id="323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Parler des 4 derniers et faire un transparent de plus pour expliquer l’hp learning</a:t>
            </a:r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C1A0CA-A980-4920-A06A-9980835F9B1A}" type="slidenum">
              <a:rPr lang="en-GB"/>
              <a:pPr/>
              <a:t>45</a:t>
            </a:fld>
            <a:endParaRPr lang="en-GB"/>
          </a:p>
        </p:txBody>
      </p:sp>
      <p:sp>
        <p:nvSpPr>
          <p:cNvPr id="321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Parler des 4 derniers et faire un transparent de plus pour expliquer l’hp learning</a:t>
            </a:r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A2D9F2-342B-4867-9664-18478FB7E0D4}" type="slidenum">
              <a:rPr lang="en-GB"/>
              <a:pPr/>
              <a:t>49</a:t>
            </a:fld>
            <a:endParaRPr lang="en-GB"/>
          </a:p>
        </p:txBody>
      </p:sp>
      <p:sp>
        <p:nvSpPr>
          <p:cNvPr id="2795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Rajouter ref QR</a:t>
            </a:r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907DBC-1E9E-4588-BEA0-EECED7E7EC66}" type="slidenum">
              <a:rPr lang="en-GB"/>
              <a:pPr/>
              <a:t>51</a:t>
            </a:fld>
            <a:endParaRPr lang="en-GB"/>
          </a:p>
        </p:txBody>
      </p:sp>
      <p:sp>
        <p:nvSpPr>
          <p:cNvPr id="2816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Ameliorer si possible</a:t>
            </a:r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B2D20-4392-4A69-929D-B67C260937BE}" type="slidenum">
              <a:rPr lang="en-GB"/>
              <a:pPr/>
              <a:t>53</a:t>
            </a:fld>
            <a:endParaRPr lang="en-GB"/>
          </a:p>
        </p:txBody>
      </p:sp>
      <p:sp>
        <p:nvSpPr>
          <p:cNvPr id="3000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Dire contrib theorique sampling</a:t>
            </a:r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AF42EA-DBFC-4D1D-8767-B790CBAEF3FD}" type="slidenum">
              <a:rPr lang="en-GB"/>
              <a:pPr/>
              <a:t>61</a:t>
            </a:fld>
            <a:endParaRPr lang="en-GB"/>
          </a:p>
        </p:txBody>
      </p:sp>
      <p:sp>
        <p:nvSpPr>
          <p:cNvPr id="2826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Ajouter des dessins</a:t>
            </a:r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70C89-E977-42DA-BA70-C26A68CDAC04}" type="slidenum">
              <a:rPr lang="en-GB"/>
              <a:pPr/>
              <a:t>72</a:t>
            </a:fld>
            <a:endParaRPr lang="en-GB"/>
          </a:p>
        </p:txBody>
      </p:sp>
      <p:sp>
        <p:nvSpPr>
          <p:cNvPr id="2836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Introduire notations a l’ecrit</a:t>
            </a:r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EB0E03-E8FF-4189-94A8-13FC8D3B3290}" type="slidenum">
              <a:rPr lang="en-GB"/>
              <a:pPr/>
              <a:t>93</a:t>
            </a:fld>
            <a:endParaRPr lang="en-GB"/>
          </a:p>
        </p:txBody>
      </p:sp>
      <p:sp>
        <p:nvSpPr>
          <p:cNvPr id="187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For each study, recall the best algorithms, but also emphasis that none are exempt of disadvantages</a:t>
            </a:r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DB9BD5-9009-4CF0-A362-56AC5D19ED13}" type="slidenum">
              <a:rPr lang="en-GB"/>
              <a:pPr/>
              <a:t>9</a:t>
            </a:fld>
            <a:endParaRPr lang="en-GB"/>
          </a:p>
        </p:txBody>
      </p:sp>
      <p:sp>
        <p:nvSpPr>
          <p:cNvPr id="2672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Dire contrib theorique sampling</a:t>
            </a:r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06E26F-89AC-4C2D-BF52-E606EA22804F}" type="slidenum">
              <a:rPr lang="en-GB"/>
              <a:pPr/>
              <a:t>95</a:t>
            </a:fld>
            <a:endParaRPr lang="en-GB"/>
          </a:p>
        </p:txBody>
      </p:sp>
      <p:sp>
        <p:nvSpPr>
          <p:cNvPr id="194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First point (scalability in BN): </a:t>
            </a:r>
          </a:p>
          <a:p>
            <a:r>
              <a:rPr lang="en-US" altLang="zh-CN"/>
              <a:t>- Our algorithm is much more computationally intensive than the frequentist approach</a:t>
            </a:r>
          </a:p>
          <a:p>
            <a:r>
              <a:rPr lang="en-US" altLang="zh-CN"/>
              <a:t>- Our main computation is similar to inference in a BN: very efficient algorithms (taking advantage of the structure) exist for inference, it is likely that we can adapt them to our algorithm.</a:t>
            </a:r>
          </a:p>
          <a:p>
            <a:r>
              <a:rPr lang="en-US" altLang="zh-CN"/>
              <a:t>Second point (tackle real world application):</a:t>
            </a:r>
          </a:p>
          <a:p>
            <a:r>
              <a:rPr lang="en-US" altLang="zh-CN"/>
              <a:t>the scalability again is the main issue, but it is likely that a good integration of the state of the art tools of each domain can solve real world tasks.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C3083-753D-49D2-B3C6-E8F187422F9C}" type="slidenum">
              <a:rPr lang="en-GB"/>
              <a:pPr/>
              <a:t>10</a:t>
            </a:fld>
            <a:endParaRPr lang="en-GB"/>
          </a:p>
        </p:txBody>
      </p:sp>
      <p:sp>
        <p:nvSpPr>
          <p:cNvPr id="2682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Lien avec RL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33A6BA-FD9F-43C6-8C99-552E085E4B37}" type="slidenum">
              <a:rPr lang="en-GB"/>
              <a:pPr/>
              <a:t>11</a:t>
            </a:fld>
            <a:endParaRPr lang="en-GB"/>
          </a:p>
        </p:txBody>
      </p:sp>
      <p:sp>
        <p:nvSpPr>
          <p:cNvPr id="2693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Parametric et non parametrique</a:t>
            </a:r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6164EE-9E15-436B-8746-B016BC933401}" type="slidenum">
              <a:rPr lang="en-GB"/>
              <a:pPr/>
              <a:t>12</a:t>
            </a:fld>
            <a:endParaRPr lang="en-GB"/>
          </a:p>
        </p:txBody>
      </p:sp>
      <p:sp>
        <p:nvSpPr>
          <p:cNvPr id="291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Parametric et non parametrique</a:t>
            </a:r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C8633C-3DB8-4697-B1F9-17F63452924C}" type="slidenum">
              <a:rPr lang="en-GB"/>
              <a:pPr/>
              <a:t>13</a:t>
            </a:fld>
            <a:endParaRPr lang="en-GB"/>
          </a:p>
        </p:txBody>
      </p:sp>
      <p:sp>
        <p:nvSpPr>
          <p:cNvPr id="2938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Parametric et non parametrique</a:t>
            </a:r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9B6B58-5322-45D1-A0F1-0D1F3472D5FB}" type="slidenum">
              <a:rPr lang="en-GB"/>
              <a:pPr/>
              <a:t>14</a:t>
            </a:fld>
            <a:endParaRPr lang="en-GB"/>
          </a:p>
        </p:txBody>
      </p:sp>
      <p:sp>
        <p:nvSpPr>
          <p:cNvPr id="2703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References ici pour chaque partie</a:t>
            </a:r>
          </a:p>
          <a:p>
            <a:r>
              <a:rPr lang="en-US" altLang="zh-CN"/>
              <a:t>Rajouter les limitations de frequentist quand structure non correcte</a:t>
            </a:r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61967D-6FAC-4C8F-B6FF-871916C083D2}" type="slidenum">
              <a:rPr lang="en-GB"/>
              <a:pPr/>
              <a:t>16</a:t>
            </a:fld>
            <a:endParaRPr lang="en-GB"/>
          </a:p>
        </p:txBody>
      </p:sp>
      <p:sp>
        <p:nvSpPr>
          <p:cNvPr id="2713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Empirical loss</a:t>
            </a:r>
          </a:p>
          <a:p>
            <a:r>
              <a:rPr lang="en-US" altLang="zh-CN"/>
              <a:t>Expectation of the loss</a:t>
            </a:r>
          </a:p>
          <a:p>
            <a:r>
              <a:rPr lang="en-US" altLang="zh-CN"/>
              <a:t>Search space =&gt; Model space</a:t>
            </a: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0432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09719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403A263-98DD-48C9-993B-033F5700660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428572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233CB30-4284-4986-A68E-DFB005C85A6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09737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E4A58F-1F42-4DD1-BBBC-B0B2FC9B960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773656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72400" y="2374900"/>
            <a:ext cx="231775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242550" y="2374900"/>
            <a:ext cx="231775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405745-6C5E-4855-A5BC-F714C535257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01195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1FF068-204C-4DA6-9FE2-1B51F8FD84C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557658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287C82-D342-4A56-9B32-9AEA69287F0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702240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E396B6-891D-43D9-8FAF-4E4D549B8AA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81765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27ABC6-FDC2-400C-A44E-4284656DE98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02718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BBE028-25E1-432F-BAC7-D01F1C5A344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90734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CB78C6-567C-4788-A992-BEE06EE8D1C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97649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3175000"/>
            <a:ext cx="3028950" cy="3390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3175000"/>
            <a:ext cx="8934450" cy="3390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076685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152400"/>
            <a:ext cx="3028950" cy="8724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152400"/>
            <a:ext cx="8934450" cy="8724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108E62-D6B4-437D-9369-2C60AB2A3D5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66689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0488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94215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834101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2374900"/>
            <a:ext cx="598170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374900"/>
            <a:ext cx="598170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1892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8623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62026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14650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25632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5772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698104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38200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7400" y="152400"/>
            <a:ext cx="3175000" cy="8724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9372600" cy="8724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608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6332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1083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62393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1293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24434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99707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1765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508056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905007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71946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40777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152400"/>
            <a:ext cx="3028950" cy="8559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152400"/>
            <a:ext cx="8934450" cy="8559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79351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B712694-8744-45BF-A343-CD7F50FD4EB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8674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9EE5F2-7A10-47D3-BF0B-5FD7F5AAE12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08197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0436C9-D523-4378-B08F-DB7DA07D4E3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8467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4787900"/>
            <a:ext cx="320675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03650" y="4787900"/>
            <a:ext cx="3206750" cy="330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54AC95-27FF-4729-8422-63D6C1403B5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62267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E6A297-FF80-4859-8F96-7EFEA2930A3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32663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79D05E-B354-4401-BFE9-AB48B947622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6074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5334000"/>
            <a:ext cx="5981700" cy="123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5334000"/>
            <a:ext cx="5981700" cy="123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874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3D7FAC-45DC-4401-8A49-266465C14B8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87985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F1419F-527D-41F7-94A0-71B9A065063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74006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044F5B-A734-4601-9D86-FA7665D5E68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93050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793737-D2D6-4B8C-80E0-028B427E784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4812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368925" y="1409700"/>
            <a:ext cx="1641475" cy="668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1409700"/>
            <a:ext cx="4772025" cy="668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0F6DBB-6A7C-466C-9AC9-DCC7634A86E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096286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7C5532-C94A-4032-8A1F-CC5533CFBD9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72915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AB6514-4714-40E6-B3A0-98FE42BBB69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19822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C052B5C-8968-43A1-B4A2-DA8C43A3803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21094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22E359-9D15-4606-96DF-20329BCDFCC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35918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7AD349-B181-44C9-876B-DF897BE1C61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52533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8176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221749-6291-46D7-B9E3-D3B70E28D6D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9345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B8D347-78B5-4CEE-AA08-114EDF2D154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94877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8D5935-50F6-4F6E-97E5-0BF09B33641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48613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D742A9-9E5F-444B-AF8F-8BF123418E1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396040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A02F18-384A-442A-AB49-EC692593EAC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62196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40D74A-7042-4134-BE91-8293EA3C3F3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207268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454014-7C91-4930-AAE4-47991A64EAB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60800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D026A8-F8D8-4D90-8738-FECB387D7F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34699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7E0FAB-D104-4D2F-9EE6-F6C791E1018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79998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1270000"/>
            <a:ext cx="59817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1270000"/>
            <a:ext cx="59817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EB6F04-FE77-4411-974D-9EDE1B2A73D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6737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38129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EACB01-9967-4462-9208-D9495370FF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09345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1FF07B-025A-44E7-8918-50D5D701EE6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52374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7F9192-F3DB-4894-988B-378347DEEF3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716154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8E490D-A03A-4567-B70C-FBECC4FC65D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63589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9482EE-ADE3-46A9-804B-F40E49742A7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8661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367F55-393A-4184-9703-7281CBC237B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00451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390525"/>
            <a:ext cx="3028950" cy="8093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390525"/>
            <a:ext cx="8934450" cy="80930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D6A4C-CB14-46BD-A927-7C7ED4B9833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34308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F6D383-956B-4A9C-9AE8-11AD6F77D82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9459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0C7CD5-6CDE-4767-86E3-C23D0BB84BC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16584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A172B4-494A-49C3-B971-AD35767B3AA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70477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8834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4BC5DC-011B-4400-84B0-87406B433E8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40918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F02341-3087-4B3D-B069-F9FB11BBFD7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54751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BCABC9-D2FD-486F-B876-E1149BE4F3C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537554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CD0BCD-CC71-4C3F-B0BA-409E4DECF2B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125276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6BCC4F-51AA-4936-A4B3-0BD5E1A8903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107493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397ED1-667C-485D-8750-C8C29E40084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49759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7EEFB0-7B2F-47AD-93B9-BE60F34F62A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90372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2276475"/>
            <a:ext cx="3028950" cy="64738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2276475"/>
            <a:ext cx="8934450" cy="64738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638BD8-BDC7-4CCC-A71A-E5BEB51B007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90170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31F42C-1FC3-4DEC-AA96-4373FD70790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1799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2F0C45-1FBA-492A-81EB-925D3CCB2B2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7396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973111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E85692-27F1-41BD-9805-31D35E7DA3E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481895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2374900"/>
            <a:ext cx="320675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03650" y="2374900"/>
            <a:ext cx="320675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FD702E-9DD0-4F37-90AA-239B6042676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34256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2B4477-CBF9-4B92-8A6C-47EAD87C603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62503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505FC1-E58C-4CDA-A61A-E8160F36C5D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8869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554BF0-3C3A-4826-9ED9-C6341F42462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33357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1049C7-721B-4A83-8C50-26F82E94931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4112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26D498-5671-4BC7-A542-A13DABA2E3B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246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6304C8-D758-486F-A66E-C9929FC1EBC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52774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152400"/>
            <a:ext cx="3028950" cy="8724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152400"/>
            <a:ext cx="8934450" cy="8724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1F8891-7843-4550-825F-FBF5BDBED41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799788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468486-436D-4294-B1FF-AE9A62F39F3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3380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8997913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741078-911C-4750-B530-7AD08636A02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68227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4541FF-1941-43C7-B9CB-FAB9790FC03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8740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4500" y="2374900"/>
            <a:ext cx="320675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03650" y="2374900"/>
            <a:ext cx="3206750" cy="650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7F1278-B4E2-424B-B4B6-7FDC78114B5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458413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C204C9-926A-410B-86EF-5709FB3A740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40234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A43B69-6E1B-4302-8B39-D4B0BE8DA18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698628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424B36-7BF8-4D4C-B15B-3BD404FFDB1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801105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446054-30C5-414D-9BC6-C9E4231092C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512418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9F5408-B314-4CDF-A71C-1A11E36A3C3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872108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960244C-1FA0-43F3-AF1F-89CF5CBA2E2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26761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1350" y="152400"/>
            <a:ext cx="3028950" cy="8724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152400"/>
            <a:ext cx="8934450" cy="8724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1DF86A-0C94-415E-BD6B-1BD1CAB5040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66990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444500" y="3175000"/>
            <a:ext cx="121158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 Rounded MT Bold" pitchFamily="34" charset="0"/>
              </a:rPr>
              <a:t>Title Text</a:t>
            </a:r>
          </a:p>
        </p:txBody>
      </p:sp>
      <p:sp>
        <p:nvSpPr>
          <p:cNvPr id="1026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444500" y="5334000"/>
            <a:ext cx="12115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/>
  <p:txStyles>
    <p:titleStyle>
      <a:lvl1pPr marL="25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Arial Rounded MT Bold" pitchFamily="34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Arial Rounded MT Bold" pitchFamily="34" charset="0"/>
          <a:sym typeface="Arial Rounded MT Bold" pitchFamily="34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rgbClr val="3F5981"/>
          </a:solidFill>
          <a:latin typeface="+mn-lt"/>
          <a:ea typeface="+mn-ea"/>
          <a:cs typeface="+mn-cs"/>
          <a:sym typeface="Palatino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rgbClr val="3F5981"/>
          </a:solidFill>
          <a:latin typeface="+mn-lt"/>
          <a:sym typeface="Palatino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444500" y="152400"/>
            <a:ext cx="12115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Herculanum" charset="0"/>
              </a:rPr>
              <a:t>Title Text</a:t>
            </a:r>
          </a:p>
        </p:txBody>
      </p:sp>
      <p:sp>
        <p:nvSpPr>
          <p:cNvPr id="11266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7772400" y="2374900"/>
            <a:ext cx="47879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F6750D85-BE1E-40FE-9658-D2BCAADCCA3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marL="9715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14287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2pPr>
      <a:lvl3pPr marL="18732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3pPr>
      <a:lvl4pPr marL="23304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4pPr>
      <a:lvl5pPr marL="27876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5pPr>
      <a:lvl6pPr marL="32448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6pPr>
      <a:lvl7pPr marL="37020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7pPr>
      <a:lvl8pPr marL="41592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8pPr>
      <a:lvl9pPr marL="46164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152400" y="152400"/>
            <a:ext cx="12700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 Rounded MT Bold" pitchFamily="34" charset="0"/>
              </a:rPr>
              <a:t>Title Text</a:t>
            </a:r>
          </a:p>
        </p:txBody>
      </p:sp>
      <p:sp>
        <p:nvSpPr>
          <p:cNvPr id="2050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444500" y="2374900"/>
            <a:ext cx="121158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ransition/>
  <p:txStyles>
    <p:titleStyle>
      <a:lvl1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+mj-lt"/>
          <a:ea typeface="+mj-ea"/>
          <a:cs typeface="+mj-cs"/>
          <a:sym typeface="Arial Rounded MT Bold" pitchFamily="34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9pPr>
    </p:titleStyle>
    <p:bodyStyle>
      <a:lvl1pPr marL="9715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ea typeface="+mn-ea"/>
          <a:cs typeface="+mn-cs"/>
          <a:sym typeface="Palatino" charset="0"/>
        </a:defRPr>
      </a:lvl1pPr>
      <a:lvl2pPr marL="14287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2pPr>
      <a:lvl3pPr marL="18732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3pPr>
      <a:lvl4pPr marL="23304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4pPr>
      <a:lvl5pPr marL="27876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5pPr>
      <a:lvl6pPr marL="32448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6pPr>
      <a:lvl7pPr marL="37020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7pPr>
      <a:lvl8pPr marL="41592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8pPr>
      <a:lvl9pPr marL="4616450" indent="-534988" algn="l" rtl="0" fontAlgn="base">
        <a:spcBef>
          <a:spcPts val="3000"/>
        </a:spcBef>
        <a:spcAft>
          <a:spcPct val="0"/>
        </a:spcAft>
        <a:buSzPct val="52000"/>
        <a:buChar char="•"/>
        <a:defRPr sz="3600">
          <a:solidFill>
            <a:srgbClr val="3F598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444500" y="152400"/>
            <a:ext cx="12115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Arial Rounded MT Bold" pitchFamily="34" charset="0"/>
              </a:rP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/>
  <p:txStyles>
    <p:titleStyle>
      <a:lvl1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+mj-lt"/>
          <a:ea typeface="+mj-ea"/>
          <a:cs typeface="+mj-cs"/>
          <a:sym typeface="Arial Rounded MT Bold" pitchFamily="34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200">
          <a:solidFill>
            <a:srgbClr val="3F3F3F"/>
          </a:solidFill>
          <a:latin typeface="Arial Rounded MT Bold" pitchFamily="34" charset="0"/>
          <a:sym typeface="Arial Rounded MT Bold" pitchFamily="34" charset="0"/>
        </a:defRPr>
      </a:lvl9pPr>
    </p:titleStyle>
    <p:bodyStyle>
      <a:lvl1pPr marL="10160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14732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2pPr>
      <a:lvl3pPr marL="19177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3pPr>
      <a:lvl4pPr marL="23749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4pPr>
      <a:lvl5pPr marL="28321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5pPr>
      <a:lvl6pPr marL="32893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6pPr>
      <a:lvl7pPr marL="37465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7pPr>
      <a:lvl8pPr marL="42037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8pPr>
      <a:lvl9pPr marL="46609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444500" y="1409700"/>
            <a:ext cx="65659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Herculanum" charset="0"/>
              </a:rPr>
              <a:t>Title Text</a:t>
            </a:r>
          </a:p>
        </p:txBody>
      </p:sp>
      <p:sp>
        <p:nvSpPr>
          <p:cNvPr id="512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444500" y="4787900"/>
            <a:ext cx="65659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646B890-DBA8-4B9E-90AC-104C5A4235CD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0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132EEC11-A1C5-4952-BC83-E474E77C5E25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marL="10160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14732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2pPr>
      <a:lvl3pPr marL="19177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3pPr>
      <a:lvl4pPr marL="23749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4pPr>
      <a:lvl5pPr marL="28321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5pPr>
      <a:lvl6pPr marL="32893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6pPr>
      <a:lvl7pPr marL="37465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7pPr>
      <a:lvl8pPr marL="42037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8pPr>
      <a:lvl9pPr marL="4660900" indent="-533400" algn="l" rtl="0" fontAlgn="base">
        <a:spcBef>
          <a:spcPts val="3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>
            <p:ph type="body" idx="1"/>
          </p:nvPr>
        </p:nvSpPr>
        <p:spPr bwMode="auto">
          <a:xfrm>
            <a:off x="444500" y="1270000"/>
            <a:ext cx="12115800" cy="721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C1BC012-383D-4A34-A9FF-506460BCFAE7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marL="9715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14287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2pPr>
      <a:lvl3pPr marL="18732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3pPr>
      <a:lvl4pPr marL="23304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4pPr>
      <a:lvl5pPr marL="27876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5pPr>
      <a:lvl6pPr marL="32448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6pPr>
      <a:lvl7pPr marL="37020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7pPr>
      <a:lvl8pPr marL="41592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8pPr>
      <a:lvl9pPr marL="4616450" indent="-534988" algn="l" rtl="0" fontAlgn="base">
        <a:spcBef>
          <a:spcPts val="4000"/>
        </a:spcBef>
        <a:spcAft>
          <a:spcPct val="0"/>
        </a:spcAft>
        <a:buSzPct val="52000"/>
        <a:buChar char="•"/>
        <a:defRPr sz="42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444500" y="6527800"/>
            <a:ext cx="121158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Herculanum" charset="0"/>
              </a:rPr>
              <a:t>Title Text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22182E15-8061-43EC-AAD1-5A156150FECD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2pPr>
      <a:lvl3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3pPr>
      <a:lvl4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4pPr>
      <a:lvl5pPr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>
            <p:ph type="title"/>
          </p:nvPr>
        </p:nvSpPr>
        <p:spPr bwMode="auto">
          <a:xfrm>
            <a:off x="444500" y="152400"/>
            <a:ext cx="12115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Herculanum" charset="0"/>
              </a:rPr>
              <a:t>Title Text</a:t>
            </a:r>
          </a:p>
        </p:txBody>
      </p:sp>
      <p:sp>
        <p:nvSpPr>
          <p:cNvPr id="9218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444500" y="2374900"/>
            <a:ext cx="65659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D8AB35F-CD69-4DB5-8B92-9A0480099686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marL="9715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14287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2pPr>
      <a:lvl3pPr marL="18732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3pPr>
      <a:lvl4pPr marL="23304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4pPr>
      <a:lvl5pPr marL="27876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5pPr>
      <a:lvl6pPr marL="32448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6pPr>
      <a:lvl7pPr marL="37020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7pPr>
      <a:lvl8pPr marL="41592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8pPr>
      <a:lvl9pPr marL="46164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C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444500" y="152400"/>
            <a:ext cx="12115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7160" tIns="0" rIns="16459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Herculanum" charset="0"/>
              </a:rPr>
              <a:t>Title Text</a:t>
            </a:r>
          </a:p>
        </p:txBody>
      </p:sp>
      <p:sp>
        <p:nvSpPr>
          <p:cNvPr id="1024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444500" y="2374900"/>
            <a:ext cx="6565900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>
                <a:sym typeface="Palatino" charset="0"/>
              </a:rPr>
              <a:t>Body Level One</a:t>
            </a:r>
          </a:p>
          <a:p>
            <a:pPr lvl="1"/>
            <a:r>
              <a:rPr lang="en-US" altLang="zh-CN" smtClean="0">
                <a:sym typeface="Palatino" charset="0"/>
              </a:rPr>
              <a:t>Body Level Two</a:t>
            </a:r>
          </a:p>
          <a:p>
            <a:pPr lvl="2"/>
            <a:r>
              <a:rPr lang="en-US" altLang="zh-CN" smtClean="0">
                <a:sym typeface="Palatino" charset="0"/>
              </a:rPr>
              <a:t>Body Level Three</a:t>
            </a:r>
          </a:p>
          <a:p>
            <a:pPr lvl="3"/>
            <a:r>
              <a:rPr lang="en-US" altLang="zh-CN" smtClean="0">
                <a:sym typeface="Palatino" charset="0"/>
              </a:rPr>
              <a:t>Body Level Four</a:t>
            </a:r>
          </a:p>
          <a:p>
            <a:pPr lvl="4"/>
            <a:r>
              <a:rPr lang="en-US" altLang="zh-CN" smtClean="0">
                <a:sym typeface="Palatino" charset="0"/>
              </a:rPr>
              <a:t>Body Level Five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213" y="8882063"/>
            <a:ext cx="3033712" cy="67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521B6CF-3DC5-485D-B098-4456E8CB597A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hf hdr="0" ftr="0" dt="0"/>
  <p:txStyles>
    <p:titleStyle>
      <a:lvl1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+mj-lt"/>
          <a:ea typeface="+mj-ea"/>
          <a:cs typeface="+mj-cs"/>
          <a:sym typeface="Herculanum" charset="0"/>
        </a:defRPr>
      </a:lvl1pPr>
      <a:lvl2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2pPr>
      <a:lvl3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3pPr>
      <a:lvl4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4pPr>
      <a:lvl5pPr marL="254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5pPr>
      <a:lvl6pPr marL="4826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6pPr>
      <a:lvl7pPr marL="9398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7pPr>
      <a:lvl8pPr marL="13970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8pPr>
      <a:lvl9pPr marL="1854200" algn="ctr" rtl="0" fontAlgn="base">
        <a:spcBef>
          <a:spcPct val="0"/>
        </a:spcBef>
        <a:spcAft>
          <a:spcPct val="0"/>
        </a:spcAft>
        <a:defRPr sz="7800">
          <a:solidFill>
            <a:srgbClr val="3F3F3F"/>
          </a:solidFill>
          <a:latin typeface="Herculanum" charset="0"/>
          <a:sym typeface="Herculanum" charset="0"/>
        </a:defRPr>
      </a:lvl9pPr>
    </p:titleStyle>
    <p:bodyStyle>
      <a:lvl1pPr marL="9715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Palatino" charset="0"/>
        </a:defRPr>
      </a:lvl1pPr>
      <a:lvl2pPr marL="14287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2pPr>
      <a:lvl3pPr marL="18732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3pPr>
      <a:lvl4pPr marL="23304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4pPr>
      <a:lvl5pPr marL="27876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5pPr>
      <a:lvl6pPr marL="32448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6pPr>
      <a:lvl7pPr marL="37020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7pPr>
      <a:lvl8pPr marL="41592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8pPr>
      <a:lvl9pPr marL="4616450" indent="-534988" algn="l" rtl="0" fontAlgn="base">
        <a:spcBef>
          <a:spcPts val="4500"/>
        </a:spcBef>
        <a:spcAft>
          <a:spcPct val="0"/>
        </a:spcAft>
        <a:buSzPct val="52000"/>
        <a:buChar char="•"/>
        <a:defRPr sz="3400">
          <a:solidFill>
            <a:schemeClr val="tx1"/>
          </a:solidFill>
          <a:latin typeface="+mn-lt"/>
          <a:sym typeface="Palatino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>
            <p:ph type="title"/>
          </p:nvPr>
        </p:nvSpPr>
        <p:spPr>
          <a:xfrm>
            <a:off x="482600" y="3962400"/>
            <a:ext cx="12115800" cy="2044700"/>
          </a:xfrm>
          <a:noFill/>
          <a:ln/>
        </p:spPr>
        <p:txBody>
          <a:bodyPr/>
          <a:lstStyle/>
          <a:p>
            <a:pPr marL="0"/>
            <a:r>
              <a:rPr lang="en-US" altLang="zh-CN" sz="4400">
                <a:ea typeface="宋体" charset="-122"/>
              </a:rPr>
              <a:t>A Contribution to </a:t>
            </a:r>
            <a:br>
              <a:rPr lang="en-US" altLang="zh-CN" sz="4400">
                <a:ea typeface="宋体" charset="-122"/>
              </a:rPr>
            </a:br>
            <a:r>
              <a:rPr lang="en-US" altLang="zh-CN" sz="4400">
                <a:ea typeface="宋体" charset="-122"/>
              </a:rPr>
              <a:t>Reinforcement Learning;</a:t>
            </a:r>
            <a:br>
              <a:rPr lang="en-US" altLang="zh-CN" sz="4400">
                <a:ea typeface="宋体" charset="-122"/>
              </a:rPr>
            </a:br>
            <a:r>
              <a:rPr lang="en-US" altLang="zh-CN" sz="4400">
                <a:ea typeface="宋体" charset="-122"/>
              </a:rPr>
              <a:t>Application to Computer Go</a:t>
            </a:r>
          </a:p>
        </p:txBody>
      </p:sp>
      <p:sp>
        <p:nvSpPr>
          <p:cNvPr id="12290" name="Rectangle 2"/>
          <p:cNvSpPr>
            <a:spLocks noChangeArrowheads="1"/>
          </p:cNvSpPr>
          <p:nvPr>
            <p:ph type="body" idx="1"/>
          </p:nvPr>
        </p:nvSpPr>
        <p:spPr>
          <a:xfrm>
            <a:off x="558800" y="7086600"/>
            <a:ext cx="12115800" cy="1905000"/>
          </a:xfrm>
          <a:ln/>
        </p:spPr>
        <p:txBody>
          <a:bodyPr/>
          <a:lstStyle/>
          <a:p>
            <a:pPr>
              <a:lnSpc>
                <a:spcPct val="80000"/>
              </a:lnSpc>
              <a:tabLst>
                <a:tab pos="838200" algn="l"/>
                <a:tab pos="838200" algn="l"/>
              </a:tabLst>
            </a:pPr>
            <a:r>
              <a:rPr lang="en-US" altLang="zh-CN" sz="3000">
                <a:ea typeface="宋体" charset="-122"/>
              </a:rPr>
              <a:t>Sylvain Gelly</a:t>
            </a:r>
          </a:p>
          <a:p>
            <a:pPr>
              <a:lnSpc>
                <a:spcPct val="80000"/>
              </a:lnSpc>
              <a:spcBef>
                <a:spcPts val="600"/>
              </a:spcBef>
              <a:tabLst>
                <a:tab pos="838200" algn="l"/>
                <a:tab pos="838200" algn="l"/>
              </a:tabLst>
            </a:pPr>
            <a:endParaRPr lang="en-US" altLang="zh-CN" sz="2400">
              <a:ea typeface="宋体" charset="-122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tabLst>
                <a:tab pos="838200" algn="l"/>
                <a:tab pos="838200" algn="l"/>
              </a:tabLst>
            </a:pPr>
            <a:r>
              <a:rPr lang="en-US" altLang="zh-CN" sz="2400">
                <a:ea typeface="宋体" charset="-122"/>
              </a:rPr>
              <a:t>Advisor: Michele Sebag; Co-advisor: Nicolas Bredeche</a:t>
            </a:r>
          </a:p>
          <a:p>
            <a:pPr>
              <a:lnSpc>
                <a:spcPct val="80000"/>
              </a:lnSpc>
              <a:spcBef>
                <a:spcPts val="600"/>
              </a:spcBef>
              <a:tabLst>
                <a:tab pos="838200" algn="l"/>
                <a:tab pos="838200" algn="l"/>
              </a:tabLst>
            </a:pPr>
            <a:endParaRPr lang="en-US" altLang="zh-CN" sz="2000">
              <a:ea typeface="宋体" charset="-122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tabLst>
                <a:tab pos="838200" algn="l"/>
                <a:tab pos="838200" algn="l"/>
              </a:tabLst>
            </a:pPr>
            <a:r>
              <a:rPr lang="en-US" altLang="zh-CN" sz="2000">
                <a:ea typeface="宋体" charset="-122"/>
              </a:rPr>
              <a:t>September 25</a:t>
            </a:r>
            <a:r>
              <a:rPr lang="en-US" altLang="zh-CN" sz="2000" baseline="30000">
                <a:ea typeface="宋体" charset="-122"/>
              </a:rPr>
              <a:t>th</a:t>
            </a:r>
            <a:r>
              <a:rPr lang="en-US" altLang="zh-CN" sz="2000">
                <a:ea typeface="宋体" charset="-122"/>
              </a:rPr>
              <a:t>, 2007</a:t>
            </a:r>
          </a:p>
          <a:p>
            <a:pPr>
              <a:lnSpc>
                <a:spcPct val="80000"/>
              </a:lnSpc>
              <a:tabLst>
                <a:tab pos="838200" algn="l"/>
                <a:tab pos="838200" algn="l"/>
              </a:tabLst>
            </a:pPr>
            <a:endParaRPr lang="en-US" altLang="zh-CN" sz="300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Bayesian Networks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Bayesian Networks</a:t>
            </a:r>
            <a:br>
              <a:rPr lang="en-US" altLang="zh-CN" sz="6600">
                <a:ea typeface="宋体" charset="-122"/>
              </a:rPr>
            </a:br>
            <a:r>
              <a:rPr lang="en-US" altLang="zh-CN" sz="3600">
                <a:ea typeface="宋体" charset="-122"/>
              </a:rPr>
              <a:t>Marriage between graph and probabilities theories</a:t>
            </a:r>
            <a:endParaRPr lang="en-GB" sz="3600"/>
          </a:p>
        </p:txBody>
      </p:sp>
      <p:sp>
        <p:nvSpPr>
          <p:cNvPr id="115717" name="Text Box 5"/>
          <p:cNvSpPr txBox="1">
            <a:spLocks/>
          </p:cNvSpPr>
          <p:nvPr/>
        </p:nvSpPr>
        <p:spPr bwMode="auto">
          <a:xfrm>
            <a:off x="1473200" y="8670925"/>
            <a:ext cx="6021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ea typeface="宋体" charset="-122"/>
              </a:rPr>
              <a:t>Pearl (91)</a:t>
            </a:r>
          </a:p>
          <a:p>
            <a:pPr algn="l"/>
            <a:r>
              <a:rPr lang="en-GB" sz="2000"/>
              <a:t>Naim, Wuillemin, Leray, Pourret, and A. Becker (04)</a:t>
            </a:r>
          </a:p>
        </p:txBody>
      </p:sp>
      <p:pic>
        <p:nvPicPr>
          <p:cNvPr id="115718" name="Picture 6" descr="ReseauxBayesien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76400"/>
            <a:ext cx="11049000" cy="62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Bayesian Networks</a:t>
            </a:r>
            <a:br>
              <a:rPr lang="en-US" altLang="zh-CN" sz="6600">
                <a:ea typeface="宋体" charset="-122"/>
              </a:rPr>
            </a:br>
            <a:r>
              <a:rPr lang="en-US" altLang="zh-CN" sz="3600">
                <a:ea typeface="宋体" charset="-122"/>
              </a:rPr>
              <a:t>Marriage between graph and probabilities theories</a:t>
            </a:r>
            <a:endParaRPr lang="en-GB" sz="3600"/>
          </a:p>
        </p:txBody>
      </p:sp>
      <p:sp>
        <p:nvSpPr>
          <p:cNvPr id="290819" name="Text Box 3"/>
          <p:cNvSpPr txBox="1">
            <a:spLocks/>
          </p:cNvSpPr>
          <p:nvPr/>
        </p:nvSpPr>
        <p:spPr bwMode="auto">
          <a:xfrm>
            <a:off x="1473200" y="8670925"/>
            <a:ext cx="6021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ea typeface="宋体" charset="-122"/>
              </a:rPr>
              <a:t>Pearl (91)</a:t>
            </a:r>
          </a:p>
          <a:p>
            <a:pPr algn="l"/>
            <a:r>
              <a:rPr lang="en-GB" sz="2000"/>
              <a:t>Naim, Wuillemin, Leray, Pourret, and A. Becker (04)</a:t>
            </a:r>
          </a:p>
        </p:txBody>
      </p:sp>
      <p:pic>
        <p:nvPicPr>
          <p:cNvPr id="290820" name="Picture 4" descr="ReseauxBayesien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76400"/>
            <a:ext cx="11049000" cy="62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0821" name="AutoShape 5"/>
          <p:cNvSpPr>
            <a:spLocks/>
          </p:cNvSpPr>
          <p:nvPr/>
        </p:nvSpPr>
        <p:spPr bwMode="auto">
          <a:xfrm>
            <a:off x="9093200" y="1828800"/>
            <a:ext cx="2971800" cy="1143000"/>
          </a:xfrm>
          <a:prstGeom prst="wedgeRectCallout">
            <a:avLst>
              <a:gd name="adj1" fmla="val -133171"/>
              <a:gd name="adj2" fmla="val 972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>
                <a:ea typeface="宋体" charset="-122"/>
              </a:rPr>
              <a:t>Parametric Learning</a:t>
            </a:r>
            <a:endParaRPr lang="en-GB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Bayesian Networks</a:t>
            </a:r>
            <a:br>
              <a:rPr lang="en-US" altLang="zh-CN" sz="6600">
                <a:ea typeface="宋体" charset="-122"/>
              </a:rPr>
            </a:br>
            <a:r>
              <a:rPr lang="en-US" altLang="zh-CN" sz="3600">
                <a:ea typeface="宋体" charset="-122"/>
              </a:rPr>
              <a:t>Marriage between graph and probabilities theories</a:t>
            </a:r>
            <a:endParaRPr lang="en-GB" sz="3600"/>
          </a:p>
        </p:txBody>
      </p:sp>
      <p:sp>
        <p:nvSpPr>
          <p:cNvPr id="292867" name="Text Box 3"/>
          <p:cNvSpPr txBox="1">
            <a:spLocks/>
          </p:cNvSpPr>
          <p:nvPr/>
        </p:nvSpPr>
        <p:spPr bwMode="auto">
          <a:xfrm>
            <a:off x="1473200" y="8670925"/>
            <a:ext cx="6021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ea typeface="宋体" charset="-122"/>
              </a:rPr>
              <a:t>Pearl (91)</a:t>
            </a:r>
          </a:p>
          <a:p>
            <a:pPr algn="l"/>
            <a:r>
              <a:rPr lang="en-GB" sz="2000"/>
              <a:t>Naim, Wuillemin, Leray, Pourret, and A. Becker (04)</a:t>
            </a:r>
          </a:p>
        </p:txBody>
      </p:sp>
      <p:pic>
        <p:nvPicPr>
          <p:cNvPr id="292868" name="Picture 4" descr="ReseauxBayesien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1676400"/>
            <a:ext cx="11049000" cy="62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2869" name="AutoShape 5"/>
          <p:cNvSpPr>
            <a:spLocks/>
          </p:cNvSpPr>
          <p:nvPr/>
        </p:nvSpPr>
        <p:spPr bwMode="auto">
          <a:xfrm>
            <a:off x="9093200" y="1828800"/>
            <a:ext cx="3124200" cy="1143000"/>
          </a:xfrm>
          <a:prstGeom prst="wedgeRectCallout">
            <a:avLst>
              <a:gd name="adj1" fmla="val -200458"/>
              <a:gd name="adj2" fmla="val 202639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>
                <a:ea typeface="宋体" charset="-122"/>
              </a:rPr>
              <a:t>Non Parametric Learning</a:t>
            </a:r>
            <a:endParaRPr lang="en-GB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BN Learning</a:t>
            </a:r>
            <a:endParaRPr lang="en-GB"/>
          </a:p>
        </p:txBody>
      </p:sp>
      <p:sp>
        <p:nvSpPr>
          <p:cNvPr id="200707" name="Rectangle 3"/>
          <p:cNvSpPr>
            <a:spLocks noChangeArrowheads="1"/>
          </p:cNvSpPr>
          <p:nvPr>
            <p:ph type="body" idx="1"/>
          </p:nvPr>
        </p:nvSpPr>
        <p:spPr>
          <a:xfrm>
            <a:off x="482600" y="2362200"/>
            <a:ext cx="12115800" cy="6502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altLang="zh-CN" sz="3200">
                <a:ea typeface="宋体" charset="-122"/>
              </a:rPr>
              <a:t>Parametric learning, given a structure</a:t>
            </a:r>
          </a:p>
          <a:p>
            <a:pPr lvl="1"/>
            <a:r>
              <a:rPr lang="en-US" altLang="zh-CN" sz="2800">
                <a:ea typeface="宋体" charset="-122"/>
              </a:rPr>
              <a:t>Usually done by Maximum Likelihood = frequentist</a:t>
            </a:r>
          </a:p>
          <a:p>
            <a:pPr lvl="1"/>
            <a:r>
              <a:rPr lang="en-US" altLang="zh-CN" sz="2800">
                <a:ea typeface="宋体" charset="-122"/>
              </a:rPr>
              <a:t>Fast and simple</a:t>
            </a:r>
          </a:p>
          <a:p>
            <a:pPr lvl="1"/>
            <a:r>
              <a:rPr lang="en-US" altLang="zh-CN" sz="2800">
                <a:ea typeface="宋体" charset="-122"/>
              </a:rPr>
              <a:t>Non consistent when structure is not correct</a:t>
            </a:r>
          </a:p>
          <a:p>
            <a:pPr lvl="3"/>
            <a:endParaRPr lang="en-US" altLang="zh-CN" sz="2800">
              <a:ea typeface="宋体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altLang="zh-CN" sz="3200">
                <a:ea typeface="宋体" charset="-122"/>
              </a:rPr>
              <a:t>Structural learning 	           (</a:t>
            </a:r>
            <a:r>
              <a:rPr lang="en-US" altLang="zh-CN" sz="2400">
                <a:ea typeface="宋体" charset="-122"/>
              </a:rPr>
              <a:t>NP complete problem</a:t>
            </a:r>
            <a:r>
              <a:rPr lang="en-US" altLang="zh-CN" sz="2800">
                <a:ea typeface="宋体" charset="-122"/>
              </a:rPr>
              <a:t> </a:t>
            </a:r>
            <a:r>
              <a:rPr lang="en-US" altLang="zh-CN" sz="2000">
                <a:ea typeface="宋体" charset="-122"/>
              </a:rPr>
              <a:t>(Chickering 96)</a:t>
            </a:r>
            <a:r>
              <a:rPr lang="en-US" altLang="zh-CN" sz="3200">
                <a:ea typeface="宋体" charset="-122"/>
              </a:rPr>
              <a:t>)</a:t>
            </a:r>
          </a:p>
          <a:p>
            <a:pPr lvl="1">
              <a:lnSpc>
                <a:spcPct val="50000"/>
              </a:lnSpc>
            </a:pPr>
            <a:r>
              <a:rPr lang="en-US" altLang="zh-CN" sz="2800">
                <a:ea typeface="宋体" charset="-122"/>
              </a:rPr>
              <a:t>Two main methods:</a:t>
            </a:r>
          </a:p>
          <a:p>
            <a:pPr lvl="2">
              <a:lnSpc>
                <a:spcPct val="50000"/>
              </a:lnSpc>
              <a:buFontTx/>
              <a:buChar char="o"/>
            </a:pPr>
            <a:r>
              <a:rPr lang="en-US" altLang="zh-CN" sz="2400">
                <a:ea typeface="宋体" charset="-122"/>
              </a:rPr>
              <a:t>Conditional independencies (Cheng et al. 97)</a:t>
            </a:r>
          </a:p>
          <a:p>
            <a:pPr lvl="2">
              <a:lnSpc>
                <a:spcPct val="50000"/>
              </a:lnSpc>
              <a:buFontTx/>
              <a:buChar char="o"/>
            </a:pPr>
            <a:r>
              <a:rPr lang="en-US" altLang="zh-CN" sz="2400">
                <a:ea typeface="宋体" charset="-122"/>
              </a:rPr>
              <a:t>Explore the space of (equivalent) structure+score (Chickering 02)</a:t>
            </a:r>
          </a:p>
          <a:p>
            <a:pPr algn="r">
              <a:lnSpc>
                <a:spcPct val="90000"/>
              </a:lnSpc>
            </a:pPr>
            <a:endParaRPr lang="en-GB" sz="2000"/>
          </a:p>
        </p:txBody>
      </p:sp>
      <p:grpSp>
        <p:nvGrpSpPr>
          <p:cNvPr id="200711" name="Group 7"/>
          <p:cNvGrpSpPr>
            <a:grpSpLocks noChangeAspect="1"/>
          </p:cNvGrpSpPr>
          <p:nvPr/>
        </p:nvGrpSpPr>
        <p:grpSpPr bwMode="auto">
          <a:xfrm>
            <a:off x="6731000" y="3505200"/>
            <a:ext cx="5618163" cy="1250950"/>
            <a:chOff x="4288" y="2496"/>
            <a:chExt cx="3539" cy="788"/>
          </a:xfrm>
        </p:grpSpPr>
        <p:sp>
          <p:nvSpPr>
            <p:cNvPr id="200710" name="AutoShape 6"/>
            <p:cNvSpPr>
              <a:spLocks noChangeAspect="1" noChangeArrowheads="1" noTextEdit="1"/>
            </p:cNvSpPr>
            <p:nvPr/>
          </p:nvSpPr>
          <p:spPr bwMode="auto">
            <a:xfrm>
              <a:off x="4288" y="2496"/>
              <a:ext cx="3539" cy="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00712" name="Picture 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" y="2496"/>
              <a:ext cx="3543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BN: Contributions</a:t>
            </a:r>
            <a:endParaRPr lang="en-GB"/>
          </a:p>
        </p:txBody>
      </p:sp>
      <p:sp>
        <p:nvSpPr>
          <p:cNvPr id="302083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438400"/>
            <a:ext cx="12115800" cy="6502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4000">
                <a:solidFill>
                  <a:schemeClr val="bg1"/>
                </a:solidFill>
                <a:ea typeface="宋体" charset="-122"/>
              </a:rPr>
              <a:t>New criterion for parametric learning:</a:t>
            </a:r>
          </a:p>
          <a:p>
            <a:pPr lvl="1"/>
            <a:r>
              <a:rPr lang="en-US" altLang="zh-CN" sz="4000">
                <a:ea typeface="宋体" charset="-122"/>
              </a:rPr>
              <a:t>    learning in BN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4000">
                <a:ea typeface="宋体" charset="-122"/>
              </a:rPr>
              <a:t>New criterion for structural learning:</a:t>
            </a:r>
          </a:p>
          <a:p>
            <a:pPr lvl="1">
              <a:lnSpc>
                <a:spcPct val="50000"/>
              </a:lnSpc>
            </a:pPr>
            <a:r>
              <a:rPr lang="en-US" altLang="zh-CN">
                <a:ea typeface="宋体" charset="-122"/>
              </a:rPr>
              <a:t>Covering numbers bounds and structural entropy</a:t>
            </a:r>
          </a:p>
          <a:p>
            <a:pPr lvl="1">
              <a:lnSpc>
                <a:spcPct val="50000"/>
              </a:lnSpc>
            </a:pPr>
            <a:r>
              <a:rPr lang="en-US" altLang="zh-CN">
                <a:ea typeface="宋体" charset="-122"/>
              </a:rPr>
              <a:t>New structural score</a:t>
            </a:r>
          </a:p>
          <a:p>
            <a:pPr lvl="1">
              <a:lnSpc>
                <a:spcPct val="50000"/>
              </a:lnSpc>
            </a:pPr>
            <a:r>
              <a:rPr lang="en-US" altLang="zh-CN" sz="3200" i="1">
                <a:ea typeface="宋体" charset="-122"/>
              </a:rPr>
              <a:t>Consistency and optimality</a:t>
            </a:r>
          </a:p>
          <a:p>
            <a:pPr lvl="1">
              <a:lnSpc>
                <a:spcPct val="50000"/>
              </a:lnSpc>
            </a:pPr>
            <a:endParaRPr lang="en-US" altLang="zh-CN" sz="3200" i="1">
              <a:ea typeface="宋体" charset="-122"/>
            </a:endParaRPr>
          </a:p>
        </p:txBody>
      </p:sp>
      <p:grpSp>
        <p:nvGrpSpPr>
          <p:cNvPr id="302084" name="Group 4"/>
          <p:cNvGrpSpPr>
            <a:grpSpLocks noChangeAspect="1"/>
          </p:cNvGrpSpPr>
          <p:nvPr/>
        </p:nvGrpSpPr>
        <p:grpSpPr bwMode="auto">
          <a:xfrm>
            <a:off x="1701800" y="4194175"/>
            <a:ext cx="608013" cy="530225"/>
            <a:chOff x="4336" y="2544"/>
            <a:chExt cx="767" cy="668"/>
          </a:xfrm>
        </p:grpSpPr>
        <p:sp>
          <p:nvSpPr>
            <p:cNvPr id="302085" name="AutoShape 5"/>
            <p:cNvSpPr>
              <a:spLocks noChangeAspect="1" noChangeArrowheads="1" noTextEdit="1"/>
            </p:cNvSpPr>
            <p:nvPr/>
          </p:nvSpPr>
          <p:spPr bwMode="auto">
            <a:xfrm>
              <a:off x="4336" y="2544"/>
              <a:ext cx="767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2086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" y="2544"/>
              <a:ext cx="768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Notations</a:t>
            </a:r>
            <a:endParaRPr lang="en-GB"/>
          </a:p>
        </p:txBody>
      </p:sp>
      <p:sp>
        <p:nvSpPr>
          <p:cNvPr id="263171" name="Rectangle 3"/>
          <p:cNvSpPr>
            <a:spLocks noChangeArrowheads="1"/>
          </p:cNvSpPr>
          <p:nvPr>
            <p:ph type="body" idx="1"/>
          </p:nvPr>
        </p:nvSpPr>
        <p:spPr>
          <a:xfrm>
            <a:off x="482600" y="1828800"/>
            <a:ext cx="12115800" cy="79248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Sample: n examples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Search space </a:t>
            </a:r>
            <a:r>
              <a:rPr lang="en-US" altLang="zh-CN" b="1" i="1">
                <a:ea typeface="宋体" charset="-122"/>
              </a:rPr>
              <a:t>H</a:t>
            </a:r>
            <a:r>
              <a:rPr lang="en-US" altLang="zh-CN">
                <a:ea typeface="宋体" charset="-122"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US" altLang="zh-CN" i="1">
                <a:ea typeface="宋体" charset="-122"/>
              </a:rPr>
              <a:t>P</a:t>
            </a:r>
            <a:r>
              <a:rPr lang="en-US" altLang="zh-CN">
                <a:ea typeface="宋体" charset="-122"/>
              </a:rPr>
              <a:t> true distribution</a:t>
            </a:r>
          </a:p>
          <a:p>
            <a:pPr>
              <a:buFont typeface="Wingdings" pitchFamily="2" charset="2"/>
              <a:buChar char="v"/>
            </a:pPr>
            <a:r>
              <a:rPr lang="en-US" altLang="zh-CN" i="1">
                <a:ea typeface="宋体" charset="-122"/>
              </a:rPr>
              <a:t>Q</a:t>
            </a:r>
            <a:r>
              <a:rPr lang="en-US" altLang="zh-CN">
                <a:ea typeface="宋体" charset="-122"/>
              </a:rPr>
              <a:t> candidate distribution: </a:t>
            </a:r>
            <a:r>
              <a:rPr lang="en-US" altLang="zh-CN" sz="3200">
                <a:ea typeface="宋体" charset="-122"/>
              </a:rPr>
              <a:t>Q</a:t>
            </a:r>
            <a:r>
              <a:rPr lang="en-US" altLang="zh-CN">
                <a:ea typeface="宋体" charset="-122"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Empirical loss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Expectation of the loss</a:t>
            </a:r>
          </a:p>
          <a:p>
            <a:pPr lvl="4">
              <a:spcBef>
                <a:spcPts val="500"/>
              </a:spcBef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			(generalization error)</a:t>
            </a:r>
          </a:p>
          <a:p>
            <a:pPr lvl="1"/>
            <a:endParaRPr lang="en-US" altLang="zh-CN">
              <a:ea typeface="宋体" charset="-122"/>
            </a:endParaRPr>
          </a:p>
        </p:txBody>
      </p:sp>
      <p:grpSp>
        <p:nvGrpSpPr>
          <p:cNvPr id="263172" name="Group 4"/>
          <p:cNvGrpSpPr>
            <a:grpSpLocks noChangeAspect="1"/>
          </p:cNvGrpSpPr>
          <p:nvPr/>
        </p:nvGrpSpPr>
        <p:grpSpPr bwMode="auto">
          <a:xfrm>
            <a:off x="6731000" y="2268538"/>
            <a:ext cx="3390900" cy="627062"/>
            <a:chOff x="3760" y="3312"/>
            <a:chExt cx="2136" cy="395"/>
          </a:xfrm>
        </p:grpSpPr>
        <p:sp>
          <p:nvSpPr>
            <p:cNvPr id="263173" name="AutoShape 5"/>
            <p:cNvSpPr>
              <a:spLocks noChangeAspect="1" noChangeArrowheads="1" noTextEdit="1"/>
            </p:cNvSpPr>
            <p:nvPr/>
          </p:nvSpPr>
          <p:spPr bwMode="auto">
            <a:xfrm>
              <a:off x="3760" y="3312"/>
              <a:ext cx="2136" cy="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63174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3312"/>
              <a:ext cx="2141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3175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7096125"/>
            <a:ext cx="4667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3176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6162675"/>
            <a:ext cx="4286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3177" name="Rectangle 9"/>
          <p:cNvSpPr>
            <a:spLocks/>
          </p:cNvSpPr>
          <p:nvPr/>
        </p:nvSpPr>
        <p:spPr bwMode="auto">
          <a:xfrm>
            <a:off x="7202488" y="9509125"/>
            <a:ext cx="7254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ts val="3000"/>
              </a:spcBef>
              <a:buSzPct val="52000"/>
              <a:buFontTx/>
              <a:buChar char="•"/>
            </a:pPr>
            <a:endParaRPr lang="en-GB" sz="3600">
              <a:solidFill>
                <a:srgbClr val="3F5981"/>
              </a:solidFill>
            </a:endParaRPr>
          </a:p>
        </p:txBody>
      </p:sp>
      <p:sp>
        <p:nvSpPr>
          <p:cNvPr id="263178" name="Text Box 10"/>
          <p:cNvSpPr txBox="1">
            <a:spLocks/>
          </p:cNvSpPr>
          <p:nvPr/>
        </p:nvSpPr>
        <p:spPr bwMode="auto">
          <a:xfrm>
            <a:off x="1016000" y="8305800"/>
            <a:ext cx="3505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>
                <a:ea typeface="宋体" charset="-122"/>
              </a:rPr>
              <a:t>Vapnik (95)</a:t>
            </a:r>
          </a:p>
          <a:p>
            <a:pPr algn="l"/>
            <a:r>
              <a:rPr lang="en-US" altLang="zh-CN" sz="2400">
                <a:ea typeface="宋体" charset="-122"/>
              </a:rPr>
              <a:t>Vidyasagar (97)</a:t>
            </a:r>
          </a:p>
          <a:p>
            <a:pPr algn="l"/>
            <a:r>
              <a:rPr lang="en-US" altLang="zh-CN" sz="2400">
                <a:ea typeface="宋体" charset="-122"/>
              </a:rPr>
              <a:t>Antony &amp; Bartlett (99)</a:t>
            </a:r>
          </a:p>
        </p:txBody>
      </p:sp>
      <p:grpSp>
        <p:nvGrpSpPr>
          <p:cNvPr id="263180" name="Group 12"/>
          <p:cNvGrpSpPr>
            <a:grpSpLocks noChangeAspect="1"/>
          </p:cNvGrpSpPr>
          <p:nvPr/>
        </p:nvGrpSpPr>
        <p:grpSpPr bwMode="auto">
          <a:xfrm>
            <a:off x="6959600" y="5105400"/>
            <a:ext cx="2930525" cy="762000"/>
            <a:chOff x="6346" y="1200"/>
            <a:chExt cx="1846" cy="408"/>
          </a:xfrm>
        </p:grpSpPr>
        <p:sp>
          <p:nvSpPr>
            <p:cNvPr id="263181" name="AutoShape 13"/>
            <p:cNvSpPr>
              <a:spLocks noChangeAspect="1" noChangeArrowheads="1" noTextEdit="1"/>
            </p:cNvSpPr>
            <p:nvPr/>
          </p:nvSpPr>
          <p:spPr bwMode="auto">
            <a:xfrm>
              <a:off x="6346" y="1200"/>
              <a:ext cx="184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63182" name="Picture 14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" y="1200"/>
              <a:ext cx="1851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>
                <a:ea typeface="宋体" charset="-122"/>
              </a:rPr>
              <a:t>Parametric Learning</a:t>
            </a:r>
            <a:br>
              <a:rPr lang="en-US" altLang="zh-CN" sz="6000">
                <a:ea typeface="宋体" charset="-122"/>
              </a:rPr>
            </a:br>
            <a:r>
              <a:rPr lang="en-US" altLang="zh-CN" sz="4800">
                <a:ea typeface="宋体" charset="-122"/>
              </a:rPr>
              <a:t>(as a regression problem)</a:t>
            </a:r>
            <a:endParaRPr lang="en-GB" sz="4800"/>
          </a:p>
        </p:txBody>
      </p:sp>
      <p:sp>
        <p:nvSpPr>
          <p:cNvPr id="73731" name="Rectangle 3"/>
          <p:cNvSpPr>
            <a:spLocks noChangeArrowheads="1"/>
          </p:cNvSpPr>
          <p:nvPr>
            <p:ph type="body" idx="1"/>
          </p:nvPr>
        </p:nvSpPr>
        <p:spPr>
          <a:xfrm>
            <a:off x="558800" y="4114800"/>
            <a:ext cx="12115800" cy="318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ea typeface="宋体" charset="-122"/>
              </a:rPr>
              <a:t>Loss function:</a:t>
            </a:r>
          </a:p>
          <a:p>
            <a:pPr>
              <a:lnSpc>
                <a:spcPct val="90000"/>
              </a:lnSpc>
            </a:pPr>
            <a:endParaRPr lang="en-GB"/>
          </a:p>
        </p:txBody>
      </p:sp>
      <p:grpSp>
        <p:nvGrpSpPr>
          <p:cNvPr id="73741" name="Group 13"/>
          <p:cNvGrpSpPr>
            <a:grpSpLocks noChangeAspect="1"/>
          </p:cNvGrpSpPr>
          <p:nvPr/>
        </p:nvGrpSpPr>
        <p:grpSpPr bwMode="auto">
          <a:xfrm>
            <a:off x="4978400" y="4800600"/>
            <a:ext cx="5867400" cy="1338263"/>
            <a:chOff x="1552" y="5114"/>
            <a:chExt cx="4512" cy="1030"/>
          </a:xfrm>
        </p:grpSpPr>
        <p:sp>
          <p:nvSpPr>
            <p:cNvPr id="7374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552" y="5114"/>
              <a:ext cx="451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3742" name="Picture 1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" y="5114"/>
              <a:ext cx="4520" cy="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44" name="Group 16"/>
          <p:cNvGrpSpPr>
            <a:grpSpLocks noChangeAspect="1"/>
          </p:cNvGrpSpPr>
          <p:nvPr/>
        </p:nvGrpSpPr>
        <p:grpSpPr bwMode="auto">
          <a:xfrm>
            <a:off x="4826000" y="5943600"/>
            <a:ext cx="5791200" cy="1336675"/>
            <a:chOff x="1600" y="4032"/>
            <a:chExt cx="4128" cy="953"/>
          </a:xfrm>
        </p:grpSpPr>
        <p:sp>
          <p:nvSpPr>
            <p:cNvPr id="73743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600" y="4032"/>
              <a:ext cx="4128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3745" name="Picture 17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" y="4032"/>
              <a:ext cx="4135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55" name="Group 27"/>
          <p:cNvGrpSpPr>
            <a:grpSpLocks noChangeAspect="1"/>
          </p:cNvGrpSpPr>
          <p:nvPr/>
        </p:nvGrpSpPr>
        <p:grpSpPr bwMode="auto">
          <a:xfrm>
            <a:off x="1320800" y="8418513"/>
            <a:ext cx="5307013" cy="1171575"/>
            <a:chOff x="784" y="4800"/>
            <a:chExt cx="2463" cy="508"/>
          </a:xfrm>
        </p:grpSpPr>
        <p:sp>
          <p:nvSpPr>
            <p:cNvPr id="73754" name="AutoShape 26"/>
            <p:cNvSpPr>
              <a:spLocks noChangeAspect="1" noChangeArrowheads="1" noTextEdit="1"/>
            </p:cNvSpPr>
            <p:nvPr/>
          </p:nvSpPr>
          <p:spPr bwMode="auto">
            <a:xfrm>
              <a:off x="784" y="4800"/>
              <a:ext cx="2463" cy="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3756" name="Picture 28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" y="4800"/>
              <a:ext cx="2468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758" name="Group 30"/>
          <p:cNvGrpSpPr>
            <a:grpSpLocks noChangeAspect="1"/>
          </p:cNvGrpSpPr>
          <p:nvPr/>
        </p:nvGrpSpPr>
        <p:grpSpPr bwMode="auto">
          <a:xfrm>
            <a:off x="4064000" y="2057400"/>
            <a:ext cx="4953000" cy="1295400"/>
            <a:chOff x="3328" y="4800"/>
            <a:chExt cx="2299" cy="562"/>
          </a:xfrm>
        </p:grpSpPr>
        <p:sp>
          <p:nvSpPr>
            <p:cNvPr id="73757" name="AutoShape 29"/>
            <p:cNvSpPr>
              <a:spLocks noChangeAspect="1" noChangeArrowheads="1" noTextEdit="1"/>
            </p:cNvSpPr>
            <p:nvPr/>
          </p:nvSpPr>
          <p:spPr bwMode="auto">
            <a:xfrm>
              <a:off x="3328" y="4800"/>
              <a:ext cx="2299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3759" name="Picture 31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" y="4800"/>
              <a:ext cx="2304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749" name="Picture 2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8266113"/>
            <a:ext cx="4970463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761" name="Group 33"/>
          <p:cNvGrpSpPr>
            <a:grpSpLocks noChangeAspect="1"/>
          </p:cNvGrpSpPr>
          <p:nvPr/>
        </p:nvGrpSpPr>
        <p:grpSpPr bwMode="auto">
          <a:xfrm>
            <a:off x="4135438" y="3048000"/>
            <a:ext cx="4424362" cy="1219200"/>
            <a:chOff x="4576" y="5532"/>
            <a:chExt cx="2209" cy="612"/>
          </a:xfrm>
        </p:grpSpPr>
        <p:sp>
          <p:nvSpPr>
            <p:cNvPr id="73760" name="AutoShape 32"/>
            <p:cNvSpPr>
              <a:spLocks noChangeAspect="1" noChangeArrowheads="1" noTextEdit="1"/>
            </p:cNvSpPr>
            <p:nvPr/>
          </p:nvSpPr>
          <p:spPr bwMode="auto">
            <a:xfrm>
              <a:off x="4576" y="5532"/>
              <a:ext cx="2209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3762" name="Picture 34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" y="5532"/>
              <a:ext cx="2214" cy="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767" name="Text Box 39"/>
          <p:cNvSpPr txBox="1">
            <a:spLocks/>
          </p:cNvSpPr>
          <p:nvPr/>
        </p:nvSpPr>
        <p:spPr bwMode="auto">
          <a:xfrm>
            <a:off x="1092200" y="2209800"/>
            <a:ext cx="1981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3F5981"/>
                </a:solidFill>
                <a:ea typeface="宋体" charset="-122"/>
              </a:rPr>
              <a:t>Define</a:t>
            </a:r>
            <a:endParaRPr lang="en-GB" sz="3600"/>
          </a:p>
        </p:txBody>
      </p:sp>
      <p:sp>
        <p:nvSpPr>
          <p:cNvPr id="73768" name="Text Box 40"/>
          <p:cNvSpPr txBox="1">
            <a:spLocks/>
          </p:cNvSpPr>
          <p:nvPr/>
        </p:nvSpPr>
        <p:spPr bwMode="auto">
          <a:xfrm>
            <a:off x="9093200" y="2209800"/>
            <a:ext cx="3505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chemeClr val="bg2"/>
                </a:solidFill>
                <a:ea typeface="宋体" charset="-122"/>
              </a:rPr>
              <a:t>(</a:t>
            </a:r>
            <a:r>
              <a:rPr lang="en-US" altLang="zh-CN">
                <a:solidFill>
                  <a:schemeClr val="bg2"/>
                </a:solidFill>
                <a:ea typeface="宋体" charset="-122"/>
              </a:rPr>
              <a:t>    </a:t>
            </a:r>
            <a:r>
              <a:rPr lang="en-US" altLang="zh-CN" sz="3600">
                <a:ea typeface="宋体" charset="-122"/>
              </a:rPr>
              <a:t> </a:t>
            </a:r>
            <a:r>
              <a:rPr lang="en-US" altLang="zh-CN" sz="3600">
                <a:solidFill>
                  <a:schemeClr val="bg2"/>
                </a:solidFill>
                <a:ea typeface="宋体" charset="-122"/>
              </a:rPr>
              <a:t>error)</a:t>
            </a:r>
            <a:endParaRPr lang="en-GB" sz="3600">
              <a:solidFill>
                <a:schemeClr val="bg2"/>
              </a:solidFill>
            </a:endParaRPr>
          </a:p>
        </p:txBody>
      </p:sp>
      <p:sp>
        <p:nvSpPr>
          <p:cNvPr id="73769" name="Text Box 41"/>
          <p:cNvSpPr txBox="1">
            <a:spLocks/>
          </p:cNvSpPr>
          <p:nvPr/>
        </p:nvSpPr>
        <p:spPr bwMode="auto">
          <a:xfrm>
            <a:off x="558800" y="7732713"/>
            <a:ext cx="2971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3F5981"/>
                </a:solidFill>
                <a:ea typeface="宋体" charset="-122"/>
              </a:rPr>
              <a:t>Property:</a:t>
            </a:r>
            <a:endParaRPr lang="en-GB" sz="3600"/>
          </a:p>
        </p:txBody>
      </p:sp>
      <p:grpSp>
        <p:nvGrpSpPr>
          <p:cNvPr id="73770" name="Group 42"/>
          <p:cNvGrpSpPr>
            <a:grpSpLocks noChangeAspect="1"/>
          </p:cNvGrpSpPr>
          <p:nvPr/>
        </p:nvGrpSpPr>
        <p:grpSpPr bwMode="auto">
          <a:xfrm>
            <a:off x="10009188" y="2355850"/>
            <a:ext cx="531812" cy="463550"/>
            <a:chOff x="4336" y="2544"/>
            <a:chExt cx="767" cy="668"/>
          </a:xfrm>
        </p:grpSpPr>
        <p:sp>
          <p:nvSpPr>
            <p:cNvPr id="73771" name="AutoShape 43"/>
            <p:cNvSpPr>
              <a:spLocks noChangeAspect="1" noChangeArrowheads="1" noTextEdit="1"/>
            </p:cNvSpPr>
            <p:nvPr/>
          </p:nvSpPr>
          <p:spPr bwMode="auto">
            <a:xfrm>
              <a:off x="4336" y="2544"/>
              <a:ext cx="767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3772" name="Picture 44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" y="2544"/>
              <a:ext cx="768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Results</a:t>
            </a:r>
            <a:endParaRPr lang="en-GB"/>
          </a:p>
        </p:txBody>
      </p:sp>
      <p:sp>
        <p:nvSpPr>
          <p:cNvPr id="117763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u="sng">
                <a:ea typeface="宋体" charset="-122"/>
              </a:rPr>
              <a:t>Theorems:</a:t>
            </a:r>
          </a:p>
          <a:p>
            <a:pPr lvl="1">
              <a:buFont typeface="Wingdings" pitchFamily="2" charset="2"/>
              <a:buChar char="v"/>
            </a:pPr>
            <a:endParaRPr lang="en-US" altLang="zh-CN">
              <a:ea typeface="宋体" charset="-122"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consistency of optimizing</a:t>
            </a:r>
          </a:p>
          <a:p>
            <a:pPr>
              <a:buFont typeface="Wingdings" pitchFamily="2" charset="2"/>
              <a:buChar char="v"/>
            </a:pPr>
            <a:endParaRPr lang="en-US" altLang="zh-CN">
              <a:ea typeface="宋体" charset="-122"/>
            </a:endParaRPr>
          </a:p>
          <a:p>
            <a:pPr>
              <a:buFont typeface="Wingdings" pitchFamily="2" charset="2"/>
              <a:buChar char="v"/>
            </a:pPr>
            <a:endParaRPr lang="en-US" altLang="zh-CN">
              <a:ea typeface="宋体" charset="-122"/>
            </a:endParaRPr>
          </a:p>
          <a:p>
            <a:pPr lvl="1"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non consistency of frequentist with erroneous structure </a:t>
            </a:r>
          </a:p>
          <a:p>
            <a:pPr>
              <a:buFont typeface="Wingdings" pitchFamily="2" charset="2"/>
              <a:buChar char="v"/>
            </a:pPr>
            <a:endParaRPr lang="en-US" altLang="zh-CN">
              <a:ea typeface="宋体" charset="-122"/>
            </a:endParaRPr>
          </a:p>
          <a:p>
            <a:pPr>
              <a:buFont typeface="Wingdings" pitchFamily="2" charset="2"/>
              <a:buChar char="v"/>
            </a:pPr>
            <a:endParaRPr lang="en-US" altLang="zh-CN">
              <a:ea typeface="宋体" charset="-122"/>
            </a:endParaRPr>
          </a:p>
        </p:txBody>
      </p:sp>
      <p:pic>
        <p:nvPicPr>
          <p:cNvPr id="117765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3581400"/>
            <a:ext cx="42862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ea typeface="宋体" charset="-122"/>
              </a:rPr>
              <a:t>Frequentist non consistent when the structure is wrong</a:t>
            </a:r>
            <a:endParaRPr lang="en-GB" sz="4800"/>
          </a:p>
        </p:txBody>
      </p:sp>
      <p:pic>
        <p:nvPicPr>
          <p:cNvPr id="11674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900238"/>
            <a:ext cx="10477500" cy="7558087"/>
          </a:xfrm>
          <a:prstGeom prst="rect">
            <a:avLst/>
          </a:prstGeom>
          <a:noFill/>
          <a:ln w="25400">
            <a:solidFill>
              <a:srgbClr val="000000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5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Reinforcement Learning: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General Scheme</a:t>
            </a:r>
            <a:endParaRPr lang="en-GB" sz="5400"/>
          </a:p>
        </p:txBody>
      </p:sp>
      <p:sp>
        <p:nvSpPr>
          <p:cNvPr id="59395" name="Rectangle 3"/>
          <p:cNvSpPr>
            <a:spLocks noChangeArrowheads="1"/>
          </p:cNvSpPr>
          <p:nvPr>
            <p:ph type="body" idx="1"/>
          </p:nvPr>
        </p:nvSpPr>
        <p:spPr>
          <a:xfrm>
            <a:off x="330200" y="1981200"/>
            <a:ext cx="12115800" cy="6502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An </a:t>
            </a:r>
            <a:r>
              <a:rPr lang="en-US" altLang="zh-CN" i="1">
                <a:ea typeface="宋体" charset="-122"/>
              </a:rPr>
              <a:t>Environment </a:t>
            </a:r>
          </a:p>
          <a:p>
            <a:pPr lvl="3">
              <a:lnSpc>
                <a:spcPct val="80000"/>
              </a:lnSpc>
              <a:spcBef>
                <a:spcPts val="200"/>
              </a:spcBef>
              <a:buFont typeface="Wingdings" pitchFamily="2" charset="2"/>
              <a:buChar char="v"/>
            </a:pPr>
            <a:r>
              <a:rPr lang="en-US" altLang="zh-CN" sz="2400" i="1">
                <a:ea typeface="宋体" charset="-122"/>
              </a:rPr>
              <a:t>(or Markov Decision Process)</a:t>
            </a:r>
            <a:r>
              <a:rPr lang="en-US" altLang="zh-CN" sz="2400">
                <a:ea typeface="宋体" charset="-122"/>
              </a:rPr>
              <a:t>:</a:t>
            </a:r>
            <a:r>
              <a:rPr lang="en-US" altLang="zh-CN">
                <a:ea typeface="宋体" charset="-122"/>
              </a:rPr>
              <a:t> </a:t>
            </a:r>
          </a:p>
          <a:p>
            <a:pPr lvl="1">
              <a:lnSpc>
                <a:spcPct val="55000"/>
              </a:lnSpc>
            </a:pPr>
            <a:r>
              <a:rPr lang="en-US" altLang="zh-CN" sz="2800">
                <a:ea typeface="宋体" charset="-122"/>
              </a:rPr>
              <a:t>State</a:t>
            </a:r>
          </a:p>
          <a:p>
            <a:pPr lvl="1">
              <a:lnSpc>
                <a:spcPct val="55000"/>
              </a:lnSpc>
            </a:pPr>
            <a:r>
              <a:rPr lang="en-US" altLang="zh-CN" sz="2800">
                <a:ea typeface="宋体" charset="-122"/>
              </a:rPr>
              <a:t>Action </a:t>
            </a:r>
          </a:p>
          <a:p>
            <a:pPr lvl="1">
              <a:lnSpc>
                <a:spcPct val="55000"/>
              </a:lnSpc>
            </a:pPr>
            <a:r>
              <a:rPr lang="en-US" altLang="zh-CN" sz="2800">
                <a:ea typeface="宋体" charset="-122"/>
              </a:rPr>
              <a:t>Transition function </a:t>
            </a:r>
            <a:r>
              <a:rPr lang="en-US" altLang="zh-CN" sz="2800" i="1">
                <a:ea typeface="宋体" charset="-122"/>
              </a:rPr>
              <a:t>p(s,a)</a:t>
            </a:r>
          </a:p>
          <a:p>
            <a:pPr lvl="1">
              <a:lnSpc>
                <a:spcPct val="55000"/>
              </a:lnSpc>
            </a:pPr>
            <a:r>
              <a:rPr lang="en-US" altLang="zh-CN" sz="2800">
                <a:ea typeface="宋体" charset="-122"/>
              </a:rPr>
              <a:t>Reward function </a:t>
            </a:r>
            <a:r>
              <a:rPr lang="en-US" altLang="zh-CN" sz="2800" i="1">
                <a:ea typeface="宋体" charset="-122"/>
              </a:rPr>
              <a:t>r(s,a,s’)</a:t>
            </a:r>
          </a:p>
          <a:p>
            <a:pPr>
              <a:lnSpc>
                <a:spcPct val="80000"/>
              </a:lnSpc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An A</a:t>
            </a:r>
            <a:r>
              <a:rPr lang="en-US" altLang="zh-CN" i="1">
                <a:ea typeface="宋体" charset="-122"/>
              </a:rPr>
              <a:t>gent</a:t>
            </a:r>
            <a:r>
              <a:rPr lang="en-US" altLang="zh-CN">
                <a:ea typeface="宋体" charset="-122"/>
              </a:rPr>
              <a:t>: Selects action </a:t>
            </a:r>
            <a:r>
              <a:rPr lang="en-US" altLang="zh-CN" i="1">
                <a:ea typeface="宋体" charset="-122"/>
              </a:rPr>
              <a:t>a</a:t>
            </a:r>
            <a:r>
              <a:rPr lang="en-US" altLang="zh-CN">
                <a:ea typeface="宋体" charset="-122"/>
              </a:rPr>
              <a:t> in each state </a:t>
            </a:r>
            <a:r>
              <a:rPr lang="en-US" altLang="zh-CN" i="1">
                <a:ea typeface="宋体" charset="-122"/>
              </a:rPr>
              <a:t>s</a:t>
            </a:r>
          </a:p>
          <a:p>
            <a:pPr>
              <a:lnSpc>
                <a:spcPct val="80000"/>
              </a:lnSpc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Goal: Maximize the cumulative rewards</a:t>
            </a:r>
            <a:endParaRPr lang="en-GB"/>
          </a:p>
        </p:txBody>
      </p:sp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2057400"/>
            <a:ext cx="47339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400" name="Text Box 8"/>
          <p:cNvSpPr txBox="1">
            <a:spLocks/>
          </p:cNvSpPr>
          <p:nvPr/>
        </p:nvSpPr>
        <p:spPr bwMode="auto">
          <a:xfrm>
            <a:off x="8178800" y="5105400"/>
            <a:ext cx="3690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>
                <a:ea typeface="宋体" charset="-122"/>
              </a:rPr>
              <a:t>Bertsekas &amp; Tsitsiklis (96)</a:t>
            </a:r>
          </a:p>
          <a:p>
            <a:pPr algn="l"/>
            <a:r>
              <a:rPr lang="en-US" altLang="zh-CN" sz="2400">
                <a:ea typeface="宋体" charset="-122"/>
              </a:rPr>
              <a:t>Sutton &amp; Barto (98)</a:t>
            </a:r>
            <a:endParaRPr lang="en-GB" sz="2400"/>
          </a:p>
        </p:txBody>
      </p:sp>
      <p:pic>
        <p:nvPicPr>
          <p:cNvPr id="594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8305800"/>
            <a:ext cx="8229600" cy="10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404" name="Group 12"/>
          <p:cNvGrpSpPr>
            <a:grpSpLocks noChangeAspect="1"/>
          </p:cNvGrpSpPr>
          <p:nvPr/>
        </p:nvGrpSpPr>
        <p:grpSpPr bwMode="auto">
          <a:xfrm>
            <a:off x="2930525" y="3886200"/>
            <a:ext cx="828675" cy="417513"/>
            <a:chOff x="2560" y="2256"/>
            <a:chExt cx="522" cy="263"/>
          </a:xfrm>
        </p:grpSpPr>
        <p:sp>
          <p:nvSpPr>
            <p:cNvPr id="5940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560" y="2256"/>
              <a:ext cx="52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9405" name="Picture 1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0" y="2256"/>
              <a:ext cx="527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408" name="Group 16"/>
          <p:cNvGrpSpPr>
            <a:grpSpLocks noChangeAspect="1"/>
          </p:cNvGrpSpPr>
          <p:nvPr/>
        </p:nvGrpSpPr>
        <p:grpSpPr bwMode="auto">
          <a:xfrm>
            <a:off x="2997200" y="4549775"/>
            <a:ext cx="838200" cy="327025"/>
            <a:chOff x="3900" y="2995"/>
            <a:chExt cx="395" cy="154"/>
          </a:xfrm>
        </p:grpSpPr>
        <p:sp>
          <p:nvSpPr>
            <p:cNvPr id="59407" name="AutoShape 15"/>
            <p:cNvSpPr>
              <a:spLocks noChangeAspect="1" noChangeArrowheads="1" noTextEdit="1"/>
            </p:cNvSpPr>
            <p:nvPr/>
          </p:nvSpPr>
          <p:spPr bwMode="auto">
            <a:xfrm>
              <a:off x="3900" y="2995"/>
              <a:ext cx="39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9409" name="Picture 1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" y="2995"/>
              <a:ext cx="40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BN: Contributions</a:t>
            </a:r>
            <a:endParaRPr lang="en-GB"/>
          </a:p>
        </p:txBody>
      </p:sp>
      <p:sp>
        <p:nvSpPr>
          <p:cNvPr id="303107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438400"/>
            <a:ext cx="12115800" cy="6502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4000">
                <a:ea typeface="宋体" charset="-122"/>
              </a:rPr>
              <a:t>New criterion for parametric learning:</a:t>
            </a:r>
          </a:p>
          <a:p>
            <a:pPr lvl="1"/>
            <a:r>
              <a:rPr lang="en-US" altLang="zh-CN" sz="4000">
                <a:ea typeface="宋体" charset="-122"/>
              </a:rPr>
              <a:t>    learning in BN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4000">
                <a:solidFill>
                  <a:schemeClr val="bg1"/>
                </a:solidFill>
                <a:ea typeface="宋体" charset="-122"/>
              </a:rPr>
              <a:t>New criterion for structural learning:</a:t>
            </a:r>
          </a:p>
          <a:p>
            <a:pPr lvl="1">
              <a:lnSpc>
                <a:spcPct val="50000"/>
              </a:lnSpc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Covering numbers bounds and structural entropy</a:t>
            </a:r>
          </a:p>
          <a:p>
            <a:pPr lvl="1">
              <a:lnSpc>
                <a:spcPct val="50000"/>
              </a:lnSpc>
            </a:pPr>
            <a:r>
              <a:rPr lang="en-US" altLang="zh-CN">
                <a:ea typeface="宋体" charset="-122"/>
              </a:rPr>
              <a:t>New structural score</a:t>
            </a:r>
          </a:p>
          <a:p>
            <a:pPr lvl="1">
              <a:lnSpc>
                <a:spcPct val="50000"/>
              </a:lnSpc>
            </a:pPr>
            <a:r>
              <a:rPr lang="en-US" altLang="zh-CN" sz="3200" i="1">
                <a:ea typeface="宋体" charset="-122"/>
              </a:rPr>
              <a:t>Consistency and optimality</a:t>
            </a:r>
          </a:p>
          <a:p>
            <a:pPr lvl="1">
              <a:lnSpc>
                <a:spcPct val="50000"/>
              </a:lnSpc>
            </a:pPr>
            <a:endParaRPr lang="en-US" altLang="zh-CN" sz="3200" i="1">
              <a:ea typeface="宋体" charset="-122"/>
            </a:endParaRPr>
          </a:p>
        </p:txBody>
      </p:sp>
      <p:grpSp>
        <p:nvGrpSpPr>
          <p:cNvPr id="303108" name="Group 4"/>
          <p:cNvGrpSpPr>
            <a:grpSpLocks noChangeAspect="1"/>
          </p:cNvGrpSpPr>
          <p:nvPr/>
        </p:nvGrpSpPr>
        <p:grpSpPr bwMode="auto">
          <a:xfrm>
            <a:off x="1701800" y="4194175"/>
            <a:ext cx="608013" cy="530225"/>
            <a:chOff x="4336" y="2544"/>
            <a:chExt cx="767" cy="668"/>
          </a:xfrm>
        </p:grpSpPr>
        <p:sp>
          <p:nvSpPr>
            <p:cNvPr id="303109" name="AutoShape 5"/>
            <p:cNvSpPr>
              <a:spLocks noChangeAspect="1" noChangeArrowheads="1" noTextEdit="1"/>
            </p:cNvSpPr>
            <p:nvPr/>
          </p:nvSpPr>
          <p:spPr bwMode="auto">
            <a:xfrm>
              <a:off x="4336" y="2544"/>
              <a:ext cx="767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3110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" y="2544"/>
              <a:ext cx="768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>
                <a:ea typeface="宋体" charset="-122"/>
              </a:rPr>
              <a:t>Some measures </a:t>
            </a:r>
            <a:r>
              <a:rPr lang="en-US" altLang="zh-CN" sz="6000" b="1">
                <a:ea typeface="宋体" charset="-122"/>
              </a:rPr>
              <a:t>of</a:t>
            </a:r>
            <a:r>
              <a:rPr lang="en-US" altLang="zh-CN" sz="6000">
                <a:ea typeface="宋体" charset="-122"/>
              </a:rPr>
              <a:t> complexity</a:t>
            </a:r>
            <a:endParaRPr lang="en-GB" sz="6000"/>
          </a:p>
        </p:txBody>
      </p:sp>
      <p:sp>
        <p:nvSpPr>
          <p:cNvPr id="264195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115800" cy="34925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VC Dimension: Simple but </a:t>
            </a:r>
            <a:r>
              <a:rPr lang="en-US" altLang="zh-CN" b="1" i="1">
                <a:ea typeface="宋体" charset="-122"/>
              </a:rPr>
              <a:t>loose</a:t>
            </a:r>
            <a:r>
              <a:rPr lang="en-US" altLang="zh-CN">
                <a:ea typeface="宋体" charset="-122"/>
              </a:rPr>
              <a:t> bounds </a:t>
            </a:r>
          </a:p>
          <a:p>
            <a:r>
              <a:rPr lang="en-US" altLang="zh-CN">
                <a:ea typeface="宋体" charset="-122"/>
              </a:rPr>
              <a:t>Covering numbers: </a:t>
            </a:r>
            <a:r>
              <a:rPr lang="en-US" altLang="zh-CN" i="1">
                <a:ea typeface="宋体" charset="-122"/>
              </a:rPr>
              <a:t>N(H,   )</a:t>
            </a:r>
            <a:r>
              <a:rPr lang="en-US" altLang="zh-CN">
                <a:ea typeface="宋体" charset="-122"/>
              </a:rPr>
              <a:t> = Number of balls of radius   necessary to cover </a:t>
            </a:r>
            <a:r>
              <a:rPr lang="en-US" altLang="zh-CN" i="1">
                <a:ea typeface="宋体" charset="-122"/>
              </a:rPr>
              <a:t>H</a:t>
            </a:r>
            <a:endParaRPr lang="en-GB" i="1"/>
          </a:p>
        </p:txBody>
      </p:sp>
      <p:sp>
        <p:nvSpPr>
          <p:cNvPr id="264196" name="AutoShape 4"/>
          <p:cNvSpPr>
            <a:spLocks noChangeAspect="1" noChangeArrowheads="1" noTextEdit="1"/>
          </p:cNvSpPr>
          <p:nvPr/>
        </p:nvSpPr>
        <p:spPr bwMode="auto">
          <a:xfrm>
            <a:off x="3149600" y="5410200"/>
            <a:ext cx="906780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64198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4114800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4199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5791200"/>
            <a:ext cx="7467600" cy="33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200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648200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4201" name="Text Box 9"/>
          <p:cNvSpPr txBox="1">
            <a:spLocks/>
          </p:cNvSpPr>
          <p:nvPr/>
        </p:nvSpPr>
        <p:spPr bwMode="auto">
          <a:xfrm>
            <a:off x="482600" y="8305800"/>
            <a:ext cx="35052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400">
                <a:ea typeface="宋体" charset="-122"/>
              </a:rPr>
              <a:t>Vapnik (95)</a:t>
            </a:r>
          </a:p>
          <a:p>
            <a:pPr algn="l"/>
            <a:r>
              <a:rPr lang="en-US" altLang="zh-CN" sz="2400">
                <a:ea typeface="宋体" charset="-122"/>
              </a:rPr>
              <a:t>Vidyasagar (97)</a:t>
            </a:r>
          </a:p>
          <a:p>
            <a:pPr algn="l"/>
            <a:r>
              <a:rPr lang="en-US" altLang="zh-CN" sz="2400">
                <a:ea typeface="宋体" charset="-122"/>
              </a:rPr>
              <a:t>Antony &amp; Bartlett (99)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Notations</a:t>
            </a:r>
            <a:endParaRPr lang="en-GB"/>
          </a:p>
        </p:txBody>
      </p:sp>
      <p:sp>
        <p:nvSpPr>
          <p:cNvPr id="118787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r(k): Number of parameters for node k</a:t>
            </a:r>
          </a:p>
          <a:p>
            <a:r>
              <a:rPr lang="en-US" altLang="zh-CN">
                <a:ea typeface="宋体" charset="-122"/>
              </a:rPr>
              <a:t>R: Total number of parameters</a:t>
            </a:r>
          </a:p>
          <a:p>
            <a:r>
              <a:rPr lang="en-US" altLang="zh-CN">
                <a:ea typeface="宋体" charset="-122"/>
              </a:rPr>
              <a:t>H: Entropy of the function r(.)/R</a:t>
            </a:r>
          </a:p>
          <a:p>
            <a:endParaRPr lang="en-GB"/>
          </a:p>
        </p:txBody>
      </p:sp>
      <p:grpSp>
        <p:nvGrpSpPr>
          <p:cNvPr id="118800" name="Group 16"/>
          <p:cNvGrpSpPr>
            <a:grpSpLocks noChangeAspect="1"/>
          </p:cNvGrpSpPr>
          <p:nvPr/>
        </p:nvGrpSpPr>
        <p:grpSpPr bwMode="auto">
          <a:xfrm>
            <a:off x="2082800" y="6781800"/>
            <a:ext cx="4572000" cy="1054100"/>
            <a:chOff x="1984" y="4656"/>
            <a:chExt cx="3397" cy="783"/>
          </a:xfrm>
        </p:grpSpPr>
        <p:sp>
          <p:nvSpPr>
            <p:cNvPr id="118799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984" y="4656"/>
              <a:ext cx="3397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8801" name="Picture 1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" y="4656"/>
              <a:ext cx="3400" cy="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8804" name="Group 20"/>
          <p:cNvGrpSpPr>
            <a:grpSpLocks noChangeAspect="1"/>
          </p:cNvGrpSpPr>
          <p:nvPr/>
        </p:nvGrpSpPr>
        <p:grpSpPr bwMode="auto">
          <a:xfrm>
            <a:off x="8947150" y="4648200"/>
            <a:ext cx="2203450" cy="1163638"/>
            <a:chOff x="5488" y="2976"/>
            <a:chExt cx="2204" cy="1164"/>
          </a:xfrm>
        </p:grpSpPr>
        <p:sp>
          <p:nvSpPr>
            <p:cNvPr id="118803" name="AutoShape 19"/>
            <p:cNvSpPr>
              <a:spLocks noChangeAspect="1" noChangeArrowheads="1" noTextEdit="1"/>
            </p:cNvSpPr>
            <p:nvPr/>
          </p:nvSpPr>
          <p:spPr bwMode="auto">
            <a:xfrm>
              <a:off x="5488" y="2976"/>
              <a:ext cx="2204" cy="1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8805" name="Picture 2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" y="2976"/>
              <a:ext cx="2206" cy="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Theoretical Results</a:t>
            </a:r>
            <a:endParaRPr lang="en-GB" sz="6600"/>
          </a:p>
        </p:txBody>
      </p:sp>
      <p:sp>
        <p:nvSpPr>
          <p:cNvPr id="119813" name="AutoShape 5"/>
          <p:cNvSpPr>
            <a:spLocks/>
          </p:cNvSpPr>
          <p:nvPr/>
        </p:nvSpPr>
        <p:spPr bwMode="auto">
          <a:xfrm>
            <a:off x="863600" y="2590800"/>
            <a:ext cx="3657600" cy="609600"/>
          </a:xfrm>
          <a:prstGeom prst="borderCallout2">
            <a:avLst>
              <a:gd name="adj1" fmla="val 18750"/>
              <a:gd name="adj2" fmla="val 102083"/>
              <a:gd name="adj3" fmla="val 18750"/>
              <a:gd name="adj4" fmla="val 167926"/>
              <a:gd name="adj5" fmla="val 361199"/>
              <a:gd name="adj6" fmla="val 283810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VC dim term</a:t>
            </a:r>
            <a:endParaRPr lang="en-GB" sz="3600"/>
          </a:p>
        </p:txBody>
      </p:sp>
      <p:sp>
        <p:nvSpPr>
          <p:cNvPr id="119814" name="AutoShape 6"/>
          <p:cNvSpPr>
            <a:spLocks/>
          </p:cNvSpPr>
          <p:nvPr/>
        </p:nvSpPr>
        <p:spPr bwMode="auto">
          <a:xfrm>
            <a:off x="1054100" y="6248400"/>
            <a:ext cx="5105400" cy="1600200"/>
          </a:xfrm>
          <a:prstGeom prst="borderCallout2">
            <a:avLst>
              <a:gd name="adj1" fmla="val 7144"/>
              <a:gd name="adj2" fmla="val 101491"/>
              <a:gd name="adj3" fmla="val 7144"/>
              <a:gd name="adj4" fmla="val 130722"/>
              <a:gd name="adj5" fmla="val -38690"/>
              <a:gd name="adj6" fmla="val 161069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>
                <a:ea typeface="宋体" charset="-122"/>
              </a:rPr>
              <a:t>Bayesian Information Criterion (BIC) score (Schwartz 78)</a:t>
            </a:r>
            <a:endParaRPr lang="en-GB" sz="3200"/>
          </a:p>
        </p:txBody>
      </p:sp>
      <p:sp>
        <p:nvSpPr>
          <p:cNvPr id="119815" name="AutoShape 7"/>
          <p:cNvSpPr>
            <a:spLocks/>
          </p:cNvSpPr>
          <p:nvPr/>
        </p:nvSpPr>
        <p:spPr bwMode="auto">
          <a:xfrm>
            <a:off x="863600" y="3505200"/>
            <a:ext cx="3695700" cy="590550"/>
          </a:xfrm>
          <a:prstGeom prst="borderCallout2">
            <a:avLst>
              <a:gd name="adj1" fmla="val 19356"/>
              <a:gd name="adj2" fmla="val 102060"/>
              <a:gd name="adj3" fmla="val 19356"/>
              <a:gd name="adj4" fmla="val 154037"/>
              <a:gd name="adj5" fmla="val 230912"/>
              <a:gd name="adj6" fmla="val 245921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Entropy term</a:t>
            </a:r>
            <a:endParaRPr lang="en-GB" sz="3600"/>
          </a:p>
        </p:txBody>
      </p:sp>
      <p:sp>
        <p:nvSpPr>
          <p:cNvPr id="119820" name="Text Box 12"/>
          <p:cNvSpPr txBox="1">
            <a:spLocks/>
          </p:cNvSpPr>
          <p:nvPr/>
        </p:nvSpPr>
        <p:spPr bwMode="auto">
          <a:xfrm>
            <a:off x="1687513" y="7613650"/>
            <a:ext cx="184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119821" name="Text Box 13"/>
          <p:cNvSpPr txBox="1">
            <a:spLocks/>
          </p:cNvSpPr>
          <p:nvPr/>
        </p:nvSpPr>
        <p:spPr bwMode="auto">
          <a:xfrm>
            <a:off x="254000" y="8191500"/>
            <a:ext cx="11323638" cy="196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zh-CN">
                <a:solidFill>
                  <a:srgbClr val="3F5981"/>
                </a:solidFill>
                <a:ea typeface="宋体" charset="-122"/>
              </a:rPr>
              <a:t>  Derive a new non-parametric learning criterion</a:t>
            </a:r>
          </a:p>
          <a:p>
            <a:pPr algn="l">
              <a:spcBef>
                <a:spcPct val="30000"/>
              </a:spcBef>
            </a:pPr>
            <a:r>
              <a:rPr lang="en-US" altLang="zh-CN" sz="3600">
                <a:solidFill>
                  <a:srgbClr val="3F5981"/>
                </a:solidFill>
                <a:ea typeface="宋体" charset="-122"/>
              </a:rPr>
              <a:t>	  (Consistent with Markov-equivalence)</a:t>
            </a:r>
          </a:p>
          <a:p>
            <a:pPr algn="l">
              <a:buFontTx/>
              <a:buChar char="•"/>
            </a:pPr>
            <a:endParaRPr lang="en-GB" sz="3600">
              <a:solidFill>
                <a:srgbClr val="3F5981"/>
              </a:solidFill>
            </a:endParaRPr>
          </a:p>
        </p:txBody>
      </p:sp>
      <p:sp>
        <p:nvSpPr>
          <p:cNvPr id="119822" name="Text Box 14"/>
          <p:cNvSpPr txBox="1">
            <a:spLocks/>
          </p:cNvSpPr>
          <p:nvPr/>
        </p:nvSpPr>
        <p:spPr bwMode="auto">
          <a:xfrm>
            <a:off x="254000" y="1828800"/>
            <a:ext cx="113236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altLang="zh-CN">
                <a:solidFill>
                  <a:srgbClr val="3F5981"/>
                </a:solidFill>
                <a:ea typeface="宋体" charset="-122"/>
              </a:rPr>
              <a:t>  Covering Numbers bound</a:t>
            </a:r>
            <a:endParaRPr lang="en-GB" sz="3600">
              <a:solidFill>
                <a:srgbClr val="3F5981"/>
              </a:solidFill>
            </a:endParaRPr>
          </a:p>
        </p:txBody>
      </p:sp>
      <p:pic>
        <p:nvPicPr>
          <p:cNvPr id="119827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4648200"/>
            <a:ext cx="116840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BN: Contributions</a:t>
            </a:r>
            <a:endParaRPr lang="en-GB"/>
          </a:p>
        </p:txBody>
      </p:sp>
      <p:sp>
        <p:nvSpPr>
          <p:cNvPr id="304131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438400"/>
            <a:ext cx="12115800" cy="6502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4000">
                <a:ea typeface="宋体" charset="-122"/>
              </a:rPr>
              <a:t>New criterion for parametric learning:</a:t>
            </a:r>
          </a:p>
          <a:p>
            <a:pPr lvl="1"/>
            <a:r>
              <a:rPr lang="en-US" altLang="zh-CN" sz="4000">
                <a:ea typeface="宋体" charset="-122"/>
              </a:rPr>
              <a:t>    learning in BN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4000">
                <a:ea typeface="宋体" charset="-122"/>
              </a:rPr>
              <a:t>New criterion for structural learning:</a:t>
            </a:r>
          </a:p>
          <a:p>
            <a:pPr lvl="1">
              <a:lnSpc>
                <a:spcPct val="50000"/>
              </a:lnSpc>
            </a:pPr>
            <a:r>
              <a:rPr lang="en-US" altLang="zh-CN">
                <a:ea typeface="宋体" charset="-122"/>
              </a:rPr>
              <a:t>Covering numbers bounds and structural entropy</a:t>
            </a:r>
          </a:p>
          <a:p>
            <a:pPr lvl="1">
              <a:lnSpc>
                <a:spcPct val="50000"/>
              </a:lnSpc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New structural score</a:t>
            </a:r>
          </a:p>
          <a:p>
            <a:pPr lvl="1">
              <a:lnSpc>
                <a:spcPct val="50000"/>
              </a:lnSpc>
            </a:pPr>
            <a:r>
              <a:rPr lang="en-US" altLang="zh-CN" sz="3200" i="1">
                <a:ea typeface="宋体" charset="-122"/>
              </a:rPr>
              <a:t>Consistency and optimality</a:t>
            </a:r>
          </a:p>
          <a:p>
            <a:pPr lvl="1">
              <a:lnSpc>
                <a:spcPct val="50000"/>
              </a:lnSpc>
            </a:pPr>
            <a:endParaRPr lang="en-US" altLang="zh-CN" sz="3200" i="1">
              <a:ea typeface="宋体" charset="-122"/>
            </a:endParaRPr>
          </a:p>
        </p:txBody>
      </p:sp>
      <p:grpSp>
        <p:nvGrpSpPr>
          <p:cNvPr id="304132" name="Group 4"/>
          <p:cNvGrpSpPr>
            <a:grpSpLocks noChangeAspect="1"/>
          </p:cNvGrpSpPr>
          <p:nvPr/>
        </p:nvGrpSpPr>
        <p:grpSpPr bwMode="auto">
          <a:xfrm>
            <a:off x="1701800" y="4194175"/>
            <a:ext cx="608013" cy="530225"/>
            <a:chOff x="4336" y="2544"/>
            <a:chExt cx="767" cy="668"/>
          </a:xfrm>
        </p:grpSpPr>
        <p:sp>
          <p:nvSpPr>
            <p:cNvPr id="3041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4336" y="2544"/>
              <a:ext cx="767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4134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" y="2544"/>
              <a:ext cx="768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>
                <a:ea typeface="宋体" charset="-122"/>
              </a:rPr>
              <a:t>Structural Score</a:t>
            </a:r>
            <a:endParaRPr lang="en-GB" sz="6000"/>
          </a:p>
        </p:txBody>
      </p:sp>
      <p:grpSp>
        <p:nvGrpSpPr>
          <p:cNvPr id="120838" name="Group 6"/>
          <p:cNvGrpSpPr>
            <a:grpSpLocks noChangeAspect="1"/>
          </p:cNvGrpSpPr>
          <p:nvPr/>
        </p:nvGrpSpPr>
        <p:grpSpPr bwMode="auto">
          <a:xfrm>
            <a:off x="1854200" y="2743200"/>
            <a:ext cx="9296400" cy="5970588"/>
            <a:chOff x="1120" y="1728"/>
            <a:chExt cx="5856" cy="3761"/>
          </a:xfrm>
        </p:grpSpPr>
        <p:sp>
          <p:nvSpPr>
            <p:cNvPr id="120837" name="AutoShape 5"/>
            <p:cNvSpPr>
              <a:spLocks noChangeAspect="1" noChangeArrowheads="1" noTextEdit="1"/>
            </p:cNvSpPr>
            <p:nvPr/>
          </p:nvSpPr>
          <p:spPr bwMode="auto">
            <a:xfrm>
              <a:off x="1120" y="1728"/>
              <a:ext cx="5856" cy="3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20839" name="Picture 7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" y="1728"/>
              <a:ext cx="5861" cy="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Contents</a:t>
            </a:r>
            <a:endParaRPr lang="en-GB"/>
          </a:p>
        </p:txBody>
      </p:sp>
      <p:sp>
        <p:nvSpPr>
          <p:cNvPr id="296963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560300" cy="6502400"/>
          </a:xfrm>
        </p:spPr>
        <p:txBody>
          <a:bodyPr/>
          <a:lstStyle/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Theoretical and algorithmic contributions to Bayesian Network learning</a:t>
            </a:r>
          </a:p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Extensive assessment of learning, sampling, optimization algorithms in Dynamic Programming</a:t>
            </a:r>
          </a:p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Computer Go</a:t>
            </a:r>
            <a:endParaRPr lang="en-GB" sz="4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/>
          </p:cNvSpPr>
          <p:nvPr>
            <p:ph type="title"/>
          </p:nvPr>
        </p:nvSpPr>
        <p:spPr>
          <a:xfrm>
            <a:off x="177800" y="3810000"/>
            <a:ext cx="12573000" cy="1397000"/>
          </a:xfrm>
        </p:spPr>
        <p:txBody>
          <a:bodyPr/>
          <a:lstStyle/>
          <a:p>
            <a:r>
              <a:rPr lang="en-US" altLang="zh-CN" sz="6000">
                <a:ea typeface="宋体" charset="-122"/>
              </a:rPr>
              <a:t>Robust Dynamic Programming</a:t>
            </a:r>
            <a:endParaRPr lang="en-GB" sz="6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32099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32100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2101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2102" name="Rectangle 6"/>
          <p:cNvSpPr>
            <a:spLocks/>
          </p:cNvSpPr>
          <p:nvPr/>
        </p:nvSpPr>
        <p:spPr bwMode="auto">
          <a:xfrm>
            <a:off x="4826000" y="6705600"/>
            <a:ext cx="2057400" cy="838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32103" name="Rectangle 7"/>
          <p:cNvSpPr>
            <a:spLocks/>
          </p:cNvSpPr>
          <p:nvPr/>
        </p:nvSpPr>
        <p:spPr bwMode="auto">
          <a:xfrm>
            <a:off x="1701800" y="4114800"/>
            <a:ext cx="16002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32104" name="Rectangle 8"/>
          <p:cNvSpPr>
            <a:spLocks/>
          </p:cNvSpPr>
          <p:nvPr/>
        </p:nvSpPr>
        <p:spPr bwMode="auto">
          <a:xfrm>
            <a:off x="1473200" y="4724400"/>
            <a:ext cx="1447800" cy="457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32105" name="AutoShape 9"/>
          <p:cNvSpPr>
            <a:spLocks/>
          </p:cNvSpPr>
          <p:nvPr/>
        </p:nvSpPr>
        <p:spPr bwMode="auto">
          <a:xfrm>
            <a:off x="7950200" y="2743200"/>
            <a:ext cx="3886200" cy="762000"/>
          </a:xfrm>
          <a:prstGeom prst="wedgeRectCallout">
            <a:avLst>
              <a:gd name="adj1" fmla="val -169486"/>
              <a:gd name="adj2" fmla="val 180417"/>
            </a:avLst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Sampling</a:t>
            </a:r>
            <a:endParaRPr lang="en-GB" sz="3600"/>
          </a:p>
        </p:txBody>
      </p:sp>
      <p:sp>
        <p:nvSpPr>
          <p:cNvPr id="132106" name="AutoShape 10"/>
          <p:cNvSpPr>
            <a:spLocks/>
          </p:cNvSpPr>
          <p:nvPr/>
        </p:nvSpPr>
        <p:spPr bwMode="auto">
          <a:xfrm>
            <a:off x="7874000" y="8305800"/>
            <a:ext cx="3886200" cy="838200"/>
          </a:xfrm>
          <a:prstGeom prst="wedgeRectCallout">
            <a:avLst>
              <a:gd name="adj1" fmla="val -98653"/>
              <a:gd name="adj2" fmla="val -135037"/>
            </a:avLst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Optimization</a:t>
            </a:r>
            <a:endParaRPr lang="en-GB"/>
          </a:p>
        </p:txBody>
      </p:sp>
      <p:sp>
        <p:nvSpPr>
          <p:cNvPr id="132108" name="AutoShape 12"/>
          <p:cNvSpPr>
            <a:spLocks/>
          </p:cNvSpPr>
          <p:nvPr/>
        </p:nvSpPr>
        <p:spPr bwMode="auto">
          <a:xfrm>
            <a:off x="7874000" y="5486400"/>
            <a:ext cx="3886200" cy="838200"/>
          </a:xfrm>
          <a:prstGeom prst="wedgeRectCallout">
            <a:avLst>
              <a:gd name="adj1" fmla="val -174426"/>
              <a:gd name="adj2" fmla="val -114963"/>
            </a:avLst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Learning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307203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307204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07205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206" name="Rectangle 6"/>
          <p:cNvSpPr>
            <a:spLocks/>
          </p:cNvSpPr>
          <p:nvPr/>
        </p:nvSpPr>
        <p:spPr bwMode="auto">
          <a:xfrm>
            <a:off x="4826000" y="6705600"/>
            <a:ext cx="2057400" cy="838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07207" name="Rectangle 7"/>
          <p:cNvSpPr>
            <a:spLocks/>
          </p:cNvSpPr>
          <p:nvPr/>
        </p:nvSpPr>
        <p:spPr bwMode="auto">
          <a:xfrm>
            <a:off x="1701800" y="4114800"/>
            <a:ext cx="16002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07208" name="Rectangle 8"/>
          <p:cNvSpPr>
            <a:spLocks/>
          </p:cNvSpPr>
          <p:nvPr/>
        </p:nvSpPr>
        <p:spPr bwMode="auto">
          <a:xfrm>
            <a:off x="1473200" y="4724400"/>
            <a:ext cx="1447800" cy="457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07209" name="AutoShape 9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wedgeRectCallout">
            <a:avLst>
              <a:gd name="adj1" fmla="val -167523"/>
              <a:gd name="adj2" fmla="val -36065"/>
            </a:avLst>
          </a:prstGeom>
          <a:noFill/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How to deal with that when too large or continuous?</a:t>
            </a:r>
            <a:endParaRPr lang="en-GB" sz="3600"/>
          </a:p>
        </p:txBody>
      </p:sp>
      <p:sp>
        <p:nvSpPr>
          <p:cNvPr id="307210" name="AutoShape 10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wedgeRectCallout">
            <a:avLst>
              <a:gd name="adj1" fmla="val -101102"/>
              <a:gd name="adj2" fmla="val 63435"/>
            </a:avLst>
          </a:prstGeom>
          <a:noFill/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11" name="Rectangle 11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rect">
            <a:avLst/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12" name="AutoShape 12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wedgeRectCallout">
            <a:avLst>
              <a:gd name="adj1" fmla="val -174426"/>
              <a:gd name="adj2" fmla="val -16019"/>
            </a:avLst>
          </a:prstGeom>
          <a:noFill/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Some Applications</a:t>
            </a:r>
            <a:endParaRPr lang="en-GB"/>
          </a:p>
        </p:txBody>
      </p:sp>
      <p:sp>
        <p:nvSpPr>
          <p:cNvPr id="75779" name="Rectangle 3"/>
          <p:cNvSpPr>
            <a:spLocks noChangeArrowheads="1"/>
          </p:cNvSpPr>
          <p:nvPr>
            <p:ph type="body" idx="1"/>
          </p:nvPr>
        </p:nvSpPr>
        <p:spPr>
          <a:xfrm>
            <a:off x="482600" y="1905000"/>
            <a:ext cx="12115800" cy="5638800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zh-CN">
                <a:ea typeface="宋体" charset="-122"/>
              </a:rPr>
              <a:t>Computer games </a:t>
            </a:r>
            <a:r>
              <a:rPr lang="en-US" altLang="zh-CN" sz="2800">
                <a:ea typeface="宋体" charset="-122"/>
              </a:rPr>
              <a:t>(Schaeffer et al. 01)</a:t>
            </a:r>
          </a:p>
          <a:p>
            <a:pPr>
              <a:lnSpc>
                <a:spcPct val="60000"/>
              </a:lnSpc>
            </a:pPr>
            <a:r>
              <a:rPr lang="en-US" altLang="zh-CN">
                <a:ea typeface="宋体" charset="-122"/>
              </a:rPr>
              <a:t>Robotics </a:t>
            </a:r>
            <a:r>
              <a:rPr lang="en-US" altLang="zh-CN" sz="2800">
                <a:ea typeface="宋体" charset="-122"/>
              </a:rPr>
              <a:t>(Kohl and Stone 04)</a:t>
            </a:r>
          </a:p>
          <a:p>
            <a:pPr>
              <a:lnSpc>
                <a:spcPct val="60000"/>
              </a:lnSpc>
            </a:pPr>
            <a:r>
              <a:rPr lang="en-US" altLang="zh-CN">
                <a:ea typeface="宋体" charset="-122"/>
              </a:rPr>
              <a:t>Marketing </a:t>
            </a:r>
            <a:r>
              <a:rPr lang="en-US" altLang="zh-CN" sz="2800">
                <a:ea typeface="宋体" charset="-122"/>
              </a:rPr>
              <a:t>(Abe et al 04)</a:t>
            </a:r>
          </a:p>
          <a:p>
            <a:pPr>
              <a:lnSpc>
                <a:spcPct val="60000"/>
              </a:lnSpc>
            </a:pPr>
            <a:r>
              <a:rPr lang="en-US" altLang="zh-CN">
                <a:ea typeface="宋体" charset="-122"/>
              </a:rPr>
              <a:t>Power plant control </a:t>
            </a:r>
            <a:r>
              <a:rPr lang="en-US" altLang="zh-CN" sz="2800">
                <a:ea typeface="宋体" charset="-122"/>
              </a:rPr>
              <a:t>(Stephan et al. 00)</a:t>
            </a:r>
          </a:p>
          <a:p>
            <a:pPr>
              <a:lnSpc>
                <a:spcPct val="60000"/>
              </a:lnSpc>
            </a:pPr>
            <a:r>
              <a:rPr lang="en-US" altLang="zh-CN">
                <a:ea typeface="宋体" charset="-122"/>
              </a:rPr>
              <a:t>Bio-reactors </a:t>
            </a:r>
            <a:r>
              <a:rPr lang="en-US" altLang="zh-CN" sz="2800">
                <a:ea typeface="宋体" charset="-122"/>
              </a:rPr>
              <a:t>(Kaisare 05)</a:t>
            </a:r>
          </a:p>
          <a:p>
            <a:pPr>
              <a:lnSpc>
                <a:spcPct val="60000"/>
              </a:lnSpc>
            </a:pPr>
            <a:r>
              <a:rPr lang="en-US" altLang="zh-CN">
                <a:ea typeface="宋体" charset="-122"/>
              </a:rPr>
              <a:t>Vehicle Routing </a:t>
            </a:r>
            <a:r>
              <a:rPr lang="en-US" altLang="zh-CN" sz="2800">
                <a:ea typeface="宋体" charset="-122"/>
              </a:rPr>
              <a:t>(Proper and Tadepalli 06)</a:t>
            </a:r>
            <a:endParaRPr lang="en-GB" sz="2800"/>
          </a:p>
        </p:txBody>
      </p:sp>
      <p:sp>
        <p:nvSpPr>
          <p:cNvPr id="75780" name="Text Box 4"/>
          <p:cNvSpPr txBox="1">
            <a:spLocks/>
          </p:cNvSpPr>
          <p:nvPr/>
        </p:nvSpPr>
        <p:spPr bwMode="auto">
          <a:xfrm>
            <a:off x="2463800" y="7772400"/>
            <a:ext cx="8229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ea typeface="宋体" charset="-122"/>
              </a:rPr>
              <a:t>Whenever you must optimize a</a:t>
            </a:r>
          </a:p>
          <a:p>
            <a:r>
              <a:rPr lang="en-US" altLang="zh-CN">
                <a:ea typeface="宋体" charset="-122"/>
              </a:rPr>
              <a:t> </a:t>
            </a:r>
            <a:r>
              <a:rPr lang="en-US" altLang="zh-CN" b="1">
                <a:ea typeface="宋体" charset="-122"/>
              </a:rPr>
              <a:t>sequence of decisions</a:t>
            </a:r>
            <a:endParaRPr lang="en-GB" b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ea typeface="宋体" charset="-122"/>
              </a:rPr>
              <a:t>Why a principled assessment in ADP?</a:t>
            </a:r>
            <a:endParaRPr lang="en-GB" sz="4800"/>
          </a:p>
        </p:txBody>
      </p:sp>
      <p:sp>
        <p:nvSpPr>
          <p:cNvPr id="222211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No comprehensive benchmark in ADP</a:t>
            </a:r>
          </a:p>
          <a:p>
            <a:r>
              <a:rPr lang="en-US" altLang="zh-CN">
                <a:ea typeface="宋体" charset="-122"/>
              </a:rPr>
              <a:t>ADP requires specific algorithmic strengths</a:t>
            </a:r>
          </a:p>
          <a:p>
            <a:pPr lvl="1"/>
            <a:r>
              <a:rPr lang="en-US" altLang="zh-CN" sz="3200">
                <a:ea typeface="宋体" charset="-122"/>
              </a:rPr>
              <a:t>Robustness wrt worst errors instead of average error</a:t>
            </a:r>
          </a:p>
          <a:p>
            <a:pPr lvl="1"/>
            <a:r>
              <a:rPr lang="en-US" altLang="zh-CN" sz="3200">
                <a:ea typeface="宋体" charset="-122"/>
              </a:rPr>
              <a:t>Each step is costly</a:t>
            </a:r>
          </a:p>
          <a:p>
            <a:pPr lvl="1"/>
            <a:r>
              <a:rPr lang="en-US" altLang="zh-CN" sz="3200">
                <a:ea typeface="宋体" charset="-122"/>
              </a:rPr>
              <a:t>Integration</a:t>
            </a:r>
          </a:p>
          <a:p>
            <a:pPr lvl="1"/>
            <a:endParaRPr lang="en-US" altLang="zh-CN">
              <a:ea typeface="宋体" charset="-122"/>
            </a:endParaRPr>
          </a:p>
          <a:p>
            <a:pPr lvl="1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ChangeArrowheads="1"/>
          </p:cNvSpPr>
          <p:nvPr>
            <p:ph type="title"/>
          </p:nvPr>
        </p:nvSpPr>
        <p:spPr>
          <a:xfrm>
            <a:off x="711200" y="165100"/>
            <a:ext cx="13309600" cy="1358900"/>
          </a:xfrm>
        </p:spPr>
        <p:txBody>
          <a:bodyPr/>
          <a:lstStyle/>
          <a:p>
            <a:pPr algn="l"/>
            <a:r>
              <a:rPr lang="en-US" altLang="zh-CN" sz="6600">
                <a:ea typeface="宋体" charset="-122"/>
              </a:rPr>
              <a:t>OpenDP benchmarks</a:t>
            </a:r>
            <a:endParaRPr lang="en-GB" sz="6600"/>
          </a:p>
        </p:txBody>
      </p:sp>
      <p:pic>
        <p:nvPicPr>
          <p:cNvPr id="14848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700463"/>
            <a:ext cx="11760200" cy="391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48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600" y="574675"/>
            <a:ext cx="259080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DP: Contributions Outline</a:t>
            </a:r>
            <a:endParaRPr lang="en-GB"/>
          </a:p>
        </p:txBody>
      </p:sp>
      <p:sp>
        <p:nvSpPr>
          <p:cNvPr id="224259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Experimental comparison in ADP:</a:t>
            </a:r>
          </a:p>
          <a:p>
            <a:pPr lvl="1">
              <a:lnSpc>
                <a:spcPct val="50000"/>
              </a:lnSpc>
              <a:buSzPct val="80000"/>
              <a:buFont typeface="Wingdings" pitchFamily="2" charset="2"/>
              <a:buChar char="è"/>
            </a:pPr>
            <a:r>
              <a:rPr lang="en-US" altLang="zh-CN" sz="3200">
                <a:solidFill>
                  <a:schemeClr val="bg1"/>
                </a:solidFill>
                <a:ea typeface="宋体" charset="-122"/>
              </a:rPr>
              <a:t>Optimization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Learning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Sampling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43363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43364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43365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66" name="Rectangle 6"/>
          <p:cNvSpPr>
            <a:spLocks/>
          </p:cNvSpPr>
          <p:nvPr/>
        </p:nvSpPr>
        <p:spPr bwMode="auto">
          <a:xfrm>
            <a:off x="4749800" y="6781800"/>
            <a:ext cx="21336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43367" name="AutoShape 7"/>
          <p:cNvSpPr>
            <a:spLocks/>
          </p:cNvSpPr>
          <p:nvPr/>
        </p:nvSpPr>
        <p:spPr bwMode="auto">
          <a:xfrm>
            <a:off x="7874000" y="4191000"/>
            <a:ext cx="3886200" cy="1981200"/>
          </a:xfrm>
          <a:prstGeom prst="wedgeRectCallout">
            <a:avLst>
              <a:gd name="adj1" fmla="val -101551"/>
              <a:gd name="adj2" fmla="val 80208"/>
            </a:avLst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How to efficiently </a:t>
            </a:r>
            <a:r>
              <a:rPr lang="en-US" altLang="zh-CN" sz="3600" b="1" i="1">
                <a:ea typeface="宋体" charset="-122"/>
              </a:rPr>
              <a:t>optimize</a:t>
            </a:r>
            <a:r>
              <a:rPr lang="en-US" altLang="zh-CN" sz="3600">
                <a:ea typeface="宋体" charset="-122"/>
              </a:rPr>
              <a:t> over the actions?</a:t>
            </a:r>
            <a:endParaRPr lang="en-GB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ea typeface="宋体" charset="-122"/>
              </a:rPr>
              <a:t>Specific Requirements for optimization in DP</a:t>
            </a:r>
            <a:endParaRPr lang="en-GB" sz="5400"/>
          </a:p>
        </p:txBody>
      </p:sp>
      <p:sp>
        <p:nvSpPr>
          <p:cNvPr id="144387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560300" cy="6007100"/>
          </a:xfrm>
        </p:spPr>
        <p:txBody>
          <a:bodyPr/>
          <a:lstStyle/>
          <a:p>
            <a:pPr lvl="1"/>
            <a:r>
              <a:rPr lang="en-GB"/>
              <a:t>Robustness wrt local minima</a:t>
            </a:r>
          </a:p>
          <a:p>
            <a:pPr lvl="1"/>
            <a:r>
              <a:rPr lang="en-GB"/>
              <a:t>Robustness wrt no smoothness</a:t>
            </a:r>
          </a:p>
          <a:p>
            <a:pPr lvl="1"/>
            <a:r>
              <a:rPr lang="en-US" altLang="zh-CN">
                <a:ea typeface="宋体" charset="-122"/>
              </a:rPr>
              <a:t>Robustness wrt initialization</a:t>
            </a:r>
            <a:endParaRPr lang="en-GB"/>
          </a:p>
          <a:p>
            <a:pPr lvl="1"/>
            <a:r>
              <a:rPr lang="en-GB"/>
              <a:t>Robustness wrt small nbs of iterates</a:t>
            </a:r>
          </a:p>
          <a:p>
            <a:pPr lvl="1"/>
            <a:r>
              <a:rPr lang="en-GB"/>
              <a:t>Robustness wrt fitness noise</a:t>
            </a:r>
            <a:r>
              <a:rPr lang="en-GB" sz="4000"/>
              <a:t>		</a:t>
            </a:r>
          </a:p>
          <a:p>
            <a:pPr lvl="1"/>
            <a:r>
              <a:rPr lang="en-GB"/>
              <a:t>Avoid very narrow areas of good fitness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ea typeface="宋体" charset="-122"/>
              </a:rPr>
              <a:t>Non linear optimization algorithms</a:t>
            </a:r>
            <a:endParaRPr lang="en-GB" sz="5400"/>
          </a:p>
        </p:txBody>
      </p:sp>
      <p:sp>
        <p:nvSpPr>
          <p:cNvPr id="149507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4 sampling-based algorithms 				(Random, Quasi-random, Low-Dispersion, Low-Dispersion “far from frontiers” (LD-fff) );</a:t>
            </a:r>
          </a:p>
          <a:p>
            <a:r>
              <a:rPr lang="en-GB"/>
              <a:t>2 gradient-based algorithms (LBFGS and LBFGS with restart);</a:t>
            </a:r>
          </a:p>
          <a:p>
            <a:r>
              <a:rPr lang="en-GB"/>
              <a:t>3 evolutionary algorithms (EO-CMA, EA, EANoMem);</a:t>
            </a:r>
          </a:p>
          <a:p>
            <a:r>
              <a:rPr lang="en-GB"/>
              <a:t>2 pattern-search algorithms (Hooke&amp;Jeeves, Hooke&amp;Jeeves with restart).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ea typeface="宋体" charset="-122"/>
              </a:rPr>
              <a:t>Non linear optimization algorithms</a:t>
            </a:r>
            <a:endParaRPr lang="en-GB" sz="5400"/>
          </a:p>
        </p:txBody>
      </p:sp>
      <p:sp>
        <p:nvSpPr>
          <p:cNvPr id="314371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4 sampling-based algorithms 				(Random, Quasi-random, Low-Dispersion, Low-Dispersion “far from frontiers” (LD-fff) );</a:t>
            </a:r>
          </a:p>
          <a:p>
            <a:r>
              <a:rPr lang="en-GB"/>
              <a:t>2 gradient-based algorithms (LBFGS and LBFGS with restart);</a:t>
            </a:r>
          </a:p>
          <a:p>
            <a:r>
              <a:rPr lang="en-GB"/>
              <a:t>3 evolutionary algorithms (EO-CMA, EA, EANoMem);</a:t>
            </a:r>
          </a:p>
          <a:p>
            <a:r>
              <a:rPr lang="en-GB"/>
              <a:t>2 pattern-search algorithms (Hooke&amp;Jeeves, Hooke&amp;Jeeves with restart).</a:t>
            </a:r>
          </a:p>
        </p:txBody>
      </p:sp>
      <p:sp>
        <p:nvSpPr>
          <p:cNvPr id="314372" name="AutoShape 4"/>
          <p:cNvSpPr>
            <a:spLocks/>
          </p:cNvSpPr>
          <p:nvPr/>
        </p:nvSpPr>
        <p:spPr bwMode="auto">
          <a:xfrm>
            <a:off x="9017000" y="1981200"/>
            <a:ext cx="3733800" cy="1143000"/>
          </a:xfrm>
          <a:prstGeom prst="wedgeRectCallout">
            <a:avLst>
              <a:gd name="adj1" fmla="val -106250"/>
              <a:gd name="adj2" fmla="val 84722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Further details in sampling section</a:t>
            </a:r>
            <a:endParaRPr lang="en-GB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ea typeface="宋体" charset="-122"/>
              </a:rPr>
              <a:t>Optimization experimental results</a:t>
            </a:r>
            <a:endParaRPr lang="en-GB" sz="5400"/>
          </a:p>
        </p:txBody>
      </p:sp>
      <p:pic>
        <p:nvPicPr>
          <p:cNvPr id="1505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35213"/>
            <a:ext cx="10058400" cy="696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ea typeface="宋体" charset="-122"/>
              </a:rPr>
              <a:t>Optimization experimental results</a:t>
            </a:r>
            <a:endParaRPr lang="en-GB" sz="5400"/>
          </a:p>
        </p:txBody>
      </p:sp>
      <p:pic>
        <p:nvPicPr>
          <p:cNvPr id="316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35213"/>
            <a:ext cx="10058400" cy="696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6421" name="Rectangle 5"/>
          <p:cNvSpPr>
            <a:spLocks/>
          </p:cNvSpPr>
          <p:nvPr/>
        </p:nvSpPr>
        <p:spPr bwMode="auto">
          <a:xfrm>
            <a:off x="5816600" y="2438400"/>
            <a:ext cx="5562600" cy="609600"/>
          </a:xfrm>
          <a:prstGeom prst="rect">
            <a:avLst/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6422" name="AutoShape 6"/>
          <p:cNvSpPr>
            <a:spLocks/>
          </p:cNvSpPr>
          <p:nvPr/>
        </p:nvSpPr>
        <p:spPr bwMode="auto">
          <a:xfrm>
            <a:off x="6045200" y="1676400"/>
            <a:ext cx="4572000" cy="457200"/>
          </a:xfrm>
          <a:prstGeom prst="wedgeRectCallout">
            <a:avLst>
              <a:gd name="adj1" fmla="val -417"/>
              <a:gd name="adj2" fmla="val 114236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200">
                <a:ea typeface="宋体" charset="-122"/>
              </a:rPr>
              <a:t>Better than random?</a:t>
            </a:r>
            <a:endParaRPr lang="en-GB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>
                <a:ea typeface="宋体" charset="-122"/>
              </a:rPr>
              <a:t>Optimization experimental results</a:t>
            </a:r>
            <a:endParaRPr lang="en-GB" sz="5400"/>
          </a:p>
        </p:txBody>
      </p:sp>
      <p:pic>
        <p:nvPicPr>
          <p:cNvPr id="3184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801813"/>
            <a:ext cx="10058400" cy="696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8468" name="Text Box 4"/>
          <p:cNvSpPr txBox="1">
            <a:spLocks/>
          </p:cNvSpPr>
          <p:nvPr/>
        </p:nvSpPr>
        <p:spPr bwMode="auto">
          <a:xfrm>
            <a:off x="2616200" y="8763000"/>
            <a:ext cx="7772400" cy="8223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  <a:ea typeface="宋体" charset="-122"/>
              </a:rPr>
              <a:t>Evolutionary Algorithms and Low Dispersion discretisations are the most robust</a:t>
            </a:r>
            <a:endParaRPr lang="en-GB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Basics of RL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Dynamic Programming</a:t>
            </a:r>
            <a:endParaRPr lang="en-GB" sz="4400"/>
          </a:p>
        </p:txBody>
      </p:sp>
      <p:grpSp>
        <p:nvGrpSpPr>
          <p:cNvPr id="76820" name="Group 20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76819" name="AutoShape 19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6821" name="Picture 2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828" name="Text Box 28"/>
          <p:cNvSpPr txBox="1">
            <a:spLocks/>
          </p:cNvSpPr>
          <p:nvPr/>
        </p:nvSpPr>
        <p:spPr bwMode="auto">
          <a:xfrm>
            <a:off x="558800" y="1828800"/>
            <a:ext cx="24844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>
                <a:ea typeface="宋体" charset="-122"/>
              </a:rPr>
              <a:t>Bellman (57)</a:t>
            </a:r>
            <a:endParaRPr lang="en-GB" sz="3200"/>
          </a:p>
        </p:txBody>
      </p:sp>
      <p:sp>
        <p:nvSpPr>
          <p:cNvPr id="76829" name="AutoShape 29"/>
          <p:cNvSpPr>
            <a:spLocks/>
          </p:cNvSpPr>
          <p:nvPr/>
        </p:nvSpPr>
        <p:spPr bwMode="auto">
          <a:xfrm>
            <a:off x="8636000" y="3352800"/>
            <a:ext cx="2362200" cy="685800"/>
          </a:xfrm>
          <a:prstGeom prst="wedgeRectCallout">
            <a:avLst>
              <a:gd name="adj1" fmla="val -281787"/>
              <a:gd name="adj2" fmla="val -105787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Model</a:t>
            </a:r>
            <a:endParaRPr lang="en-GB"/>
          </a:p>
        </p:txBody>
      </p:sp>
      <p:sp>
        <p:nvSpPr>
          <p:cNvPr id="76830" name="AutoShape 30"/>
          <p:cNvSpPr>
            <a:spLocks/>
          </p:cNvSpPr>
          <p:nvPr/>
        </p:nvSpPr>
        <p:spPr bwMode="auto">
          <a:xfrm>
            <a:off x="8559800" y="4572000"/>
            <a:ext cx="3733800" cy="1371600"/>
          </a:xfrm>
          <a:prstGeom prst="wedgeRectCallout">
            <a:avLst>
              <a:gd name="adj1" fmla="val -146639"/>
              <a:gd name="adj2" fmla="val -20949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Compute the Value Function</a:t>
            </a:r>
            <a:endParaRPr lang="en-GB"/>
          </a:p>
        </p:txBody>
      </p:sp>
      <p:sp>
        <p:nvSpPr>
          <p:cNvPr id="76831" name="AutoShape 31"/>
          <p:cNvSpPr>
            <a:spLocks/>
          </p:cNvSpPr>
          <p:nvPr/>
        </p:nvSpPr>
        <p:spPr bwMode="auto">
          <a:xfrm>
            <a:off x="8483600" y="7620000"/>
            <a:ext cx="4191000" cy="1828800"/>
          </a:xfrm>
          <a:prstGeom prst="wedgeRectCallout">
            <a:avLst>
              <a:gd name="adj1" fmla="val -123824"/>
              <a:gd name="adj2" fmla="val -62588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Optimize over the actions gives the policy</a:t>
            </a:r>
            <a:endParaRPr lang="en-GB"/>
          </a:p>
        </p:txBody>
      </p:sp>
      <p:grpSp>
        <p:nvGrpSpPr>
          <p:cNvPr id="76832" name="Group 32"/>
          <p:cNvGrpSpPr>
            <a:grpSpLocks noChangeAspect="1"/>
          </p:cNvGrpSpPr>
          <p:nvPr/>
        </p:nvGrpSpPr>
        <p:grpSpPr bwMode="auto">
          <a:xfrm>
            <a:off x="609600" y="8499475"/>
            <a:ext cx="6654800" cy="1025525"/>
            <a:chOff x="3664" y="3198"/>
            <a:chExt cx="4192" cy="646"/>
          </a:xfrm>
        </p:grpSpPr>
        <p:sp>
          <p:nvSpPr>
            <p:cNvPr id="76833" name="AutoShape 33"/>
            <p:cNvSpPr>
              <a:spLocks noChangeAspect="1" noChangeArrowheads="1" noTextEdit="1"/>
            </p:cNvSpPr>
            <p:nvPr/>
          </p:nvSpPr>
          <p:spPr bwMode="auto">
            <a:xfrm>
              <a:off x="3664" y="3198"/>
              <a:ext cx="4192" cy="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76834" name="Picture 34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" y="3198"/>
              <a:ext cx="4198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835" name="Rectangle 35"/>
          <p:cNvSpPr>
            <a:spLocks/>
          </p:cNvSpPr>
          <p:nvPr/>
        </p:nvSpPr>
        <p:spPr bwMode="auto">
          <a:xfrm>
            <a:off x="482600" y="8458200"/>
            <a:ext cx="6858000" cy="990600"/>
          </a:xfrm>
          <a:prstGeom prst="rect">
            <a:avLst/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DP: Contributions Outline</a:t>
            </a:r>
            <a:endParaRPr lang="en-GB"/>
          </a:p>
        </p:txBody>
      </p:sp>
      <p:sp>
        <p:nvSpPr>
          <p:cNvPr id="225283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Experimental comparison in ADP: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Optimization</a:t>
            </a:r>
          </a:p>
          <a:p>
            <a:pPr lvl="1">
              <a:lnSpc>
                <a:spcPct val="50000"/>
              </a:lnSpc>
              <a:buSzPct val="80000"/>
              <a:buFont typeface="Wingdings" pitchFamily="2" charset="2"/>
              <a:buChar char="è"/>
            </a:pPr>
            <a:r>
              <a:rPr lang="en-US" altLang="zh-CN" sz="3200">
                <a:solidFill>
                  <a:schemeClr val="bg1"/>
                </a:solidFill>
                <a:ea typeface="宋体" charset="-122"/>
              </a:rPr>
              <a:t>Learning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Sampling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42339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42340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42341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2342" name="Rectangle 6"/>
          <p:cNvSpPr>
            <a:spLocks/>
          </p:cNvSpPr>
          <p:nvPr/>
        </p:nvSpPr>
        <p:spPr bwMode="auto">
          <a:xfrm>
            <a:off x="1549400" y="4648200"/>
            <a:ext cx="13716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42343" name="AutoShape 7"/>
          <p:cNvSpPr>
            <a:spLocks/>
          </p:cNvSpPr>
          <p:nvPr/>
        </p:nvSpPr>
        <p:spPr bwMode="auto">
          <a:xfrm>
            <a:off x="7874000" y="4191000"/>
            <a:ext cx="3886200" cy="1981200"/>
          </a:xfrm>
          <a:prstGeom prst="wedgeRectCallout">
            <a:avLst>
              <a:gd name="adj1" fmla="val -177861"/>
              <a:gd name="adj2" fmla="val -10736"/>
            </a:avLst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How to efficiently </a:t>
            </a:r>
            <a:r>
              <a:rPr lang="en-US" altLang="zh-CN" sz="3600" b="1" i="1">
                <a:ea typeface="宋体" charset="-122"/>
              </a:rPr>
              <a:t>approximate</a:t>
            </a:r>
            <a:r>
              <a:rPr lang="en-US" altLang="zh-CN" sz="3600">
                <a:ea typeface="宋体" charset="-122"/>
              </a:rPr>
              <a:t> the state space?</a:t>
            </a:r>
            <a:endParaRPr lang="en-GB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ea typeface="宋体" charset="-122"/>
              </a:rPr>
              <a:t>Specific requirements of learning in ADP</a:t>
            </a:r>
            <a:endParaRPr lang="en-GB" sz="4800"/>
          </a:p>
        </p:txBody>
      </p:sp>
      <p:sp>
        <p:nvSpPr>
          <p:cNvPr id="151555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62200"/>
            <a:ext cx="12115800" cy="6502400"/>
          </a:xfrm>
        </p:spPr>
        <p:txBody>
          <a:bodyPr/>
          <a:lstStyle/>
          <a:p>
            <a:r>
              <a:rPr lang="en-GB"/>
              <a:t>Control worst errors (over several learning problems)</a:t>
            </a:r>
          </a:p>
          <a:p>
            <a:r>
              <a:rPr lang="en-GB"/>
              <a:t>Appropriate loss function (L2 norm, Lp norm…)? </a:t>
            </a:r>
          </a:p>
          <a:p>
            <a:r>
              <a:rPr lang="en-GB"/>
              <a:t>The existence of (false) local minima in the learned function values will mislead the optimization algorithms</a:t>
            </a:r>
          </a:p>
          <a:p>
            <a:r>
              <a:rPr lang="en-GB"/>
              <a:t>The decay of contrasts through time is an important issue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Learning in ADP: Algorithms</a:t>
            </a:r>
            <a:endParaRPr lang="en-GB" sz="6600"/>
          </a:p>
        </p:txBody>
      </p:sp>
      <p:sp>
        <p:nvSpPr>
          <p:cNvPr id="164867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62200"/>
            <a:ext cx="12115800" cy="6502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K nearest neighbors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Simple Linear Regression (SLR) :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Least Median Squared linear regression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Linear Regression based on the Akaike criterion for model selection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Logit Boost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LRK Kernelized linear regression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RBF Network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Conjunctive Rule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Decision Table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Decision Stump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Additive Regression (AR)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REPTree (regression tree using variance reduction and pruning)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MLP MultilayerPerceptron (implementation of Torch library)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SVMGauss Support Vector Machine with Gaussian kernel (implementation of Torch library)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SVMLap (with Laplacian kernel)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SVMGaussHP (Gaussian kernel with hyperparameter learning)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Learning in ADP: Algorithms</a:t>
            </a:r>
            <a:endParaRPr lang="en-GB" sz="6600"/>
          </a:p>
        </p:txBody>
      </p:sp>
      <p:sp>
        <p:nvSpPr>
          <p:cNvPr id="322563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62200"/>
            <a:ext cx="12115800" cy="6502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K nearest neighbors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Simple Linear Regression (SLR) :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Least Median Squared linear regression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Linear Regression based on the Akaike criterion for model selection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Logit Boost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LRK Kernelized linear regression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RBF Network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Conjunctive Rule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Decision Table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Decision Stump 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Additive Regression (AR)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REPTree (regression tree using variance reduction and pruning)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MLP MultilayerPerceptron (implementation of Torch library)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SVMGauss Support Vector Machine with Gaussian kernel (implementation of Torch library)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SVMLap (with Laplacian kernel)</a:t>
            </a:r>
          </a:p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GB" sz="2000"/>
              <a:t>SVMGaussHP (Gaussian kernel with hyperparameter learning)</a:t>
            </a:r>
          </a:p>
        </p:txBody>
      </p:sp>
      <p:sp>
        <p:nvSpPr>
          <p:cNvPr id="322564" name="Rectangle 4"/>
          <p:cNvSpPr>
            <a:spLocks/>
          </p:cNvSpPr>
          <p:nvPr/>
        </p:nvSpPr>
        <p:spPr bwMode="auto">
          <a:xfrm>
            <a:off x="1320800" y="7467600"/>
            <a:ext cx="10744200" cy="1219200"/>
          </a:xfrm>
          <a:prstGeom prst="rect">
            <a:avLst/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Learning in ADP: Algorithms</a:t>
            </a:r>
            <a:endParaRPr lang="en-GB" sz="6600"/>
          </a:p>
        </p:txBody>
      </p:sp>
      <p:sp>
        <p:nvSpPr>
          <p:cNvPr id="320515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62200"/>
            <a:ext cx="12230100" cy="6502400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altLang="zh-CN">
                <a:ea typeface="宋体" charset="-122"/>
              </a:rPr>
              <a:t>For SVMGauss and SVMLap:</a:t>
            </a:r>
          </a:p>
          <a:p>
            <a:pPr lvl="1">
              <a:spcBef>
                <a:spcPts val="1000"/>
              </a:spcBef>
            </a:pPr>
            <a:r>
              <a:rPr lang="en-US" altLang="zh-CN" sz="3200">
                <a:ea typeface="宋体" charset="-122"/>
              </a:rPr>
              <a:t>The hyper parameters of the SVM are chosen from heuristic rules</a:t>
            </a:r>
          </a:p>
          <a:p>
            <a:pPr lvl="1">
              <a:spcBef>
                <a:spcPts val="1000"/>
              </a:spcBef>
            </a:pPr>
            <a:endParaRPr lang="en-US" altLang="zh-CN" sz="3200">
              <a:ea typeface="宋体" charset="-122"/>
            </a:endParaRPr>
          </a:p>
          <a:p>
            <a:pPr>
              <a:spcBef>
                <a:spcPts val="1000"/>
              </a:spcBef>
            </a:pPr>
            <a:r>
              <a:rPr lang="en-US" altLang="zh-CN">
                <a:ea typeface="宋体" charset="-122"/>
              </a:rPr>
              <a:t>For SVMGaussHP:</a:t>
            </a:r>
          </a:p>
          <a:p>
            <a:pPr lvl="1">
              <a:spcBef>
                <a:spcPts val="1000"/>
              </a:spcBef>
            </a:pPr>
            <a:r>
              <a:rPr lang="en-US" altLang="zh-CN" sz="3200">
                <a:ea typeface="宋体" charset="-122"/>
              </a:rPr>
              <a:t>An optimization is performed to find the best hyper parameters</a:t>
            </a:r>
          </a:p>
          <a:p>
            <a:pPr lvl="1">
              <a:spcBef>
                <a:spcPts val="1000"/>
              </a:spcBef>
            </a:pPr>
            <a:r>
              <a:rPr lang="en-US" altLang="zh-CN" sz="3200">
                <a:ea typeface="宋体" charset="-122"/>
              </a:rPr>
              <a:t>50 iterations is allowed (using an EA)</a:t>
            </a:r>
          </a:p>
          <a:p>
            <a:pPr lvl="1">
              <a:spcBef>
                <a:spcPts val="1000"/>
              </a:spcBef>
            </a:pPr>
            <a:r>
              <a:rPr lang="en-US" altLang="zh-CN" sz="3200">
                <a:ea typeface="宋体" charset="-122"/>
              </a:rPr>
              <a:t>Generalization error is estimated using cross validation</a:t>
            </a:r>
          </a:p>
          <a:p>
            <a:pPr lvl="1">
              <a:spcBef>
                <a:spcPts val="1000"/>
              </a:spcBef>
            </a:pPr>
            <a:endParaRPr lang="en-US" altLang="zh-CN" sz="3200">
              <a:ea typeface="宋体" charset="-122"/>
            </a:endParaRPr>
          </a:p>
          <a:p>
            <a:pPr lvl="1">
              <a:spcBef>
                <a:spcPts val="1000"/>
              </a:spcBef>
            </a:pPr>
            <a:endParaRPr lang="en-GB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Learning experimental results</a:t>
            </a:r>
            <a:endParaRPr lang="en-GB" sz="6600"/>
          </a:p>
        </p:txBody>
      </p:sp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785938"/>
            <a:ext cx="7893050" cy="712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05" name="Text Box 5"/>
          <p:cNvSpPr txBox="1">
            <a:spLocks/>
          </p:cNvSpPr>
          <p:nvPr/>
        </p:nvSpPr>
        <p:spPr bwMode="auto">
          <a:xfrm>
            <a:off x="2463800" y="9067800"/>
            <a:ext cx="8229600" cy="4572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  <a:ea typeface="宋体" charset="-122"/>
              </a:rPr>
              <a:t>SVM with heuristic hyper-parameters are the most robust</a:t>
            </a:r>
            <a:endParaRPr lang="en-GB" sz="240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DP: Contributions Outline</a:t>
            </a:r>
            <a:endParaRPr lang="en-GB"/>
          </a:p>
        </p:txBody>
      </p:sp>
      <p:sp>
        <p:nvSpPr>
          <p:cNvPr id="226307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Experimental comparison in ADP: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Optimization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Learning</a:t>
            </a:r>
          </a:p>
          <a:p>
            <a:pPr lvl="1">
              <a:lnSpc>
                <a:spcPct val="50000"/>
              </a:lnSpc>
              <a:buSzPct val="80000"/>
              <a:buFont typeface="Wingdings" pitchFamily="2" charset="2"/>
              <a:buChar char="è"/>
            </a:pPr>
            <a:r>
              <a:rPr lang="en-US" altLang="zh-CN" sz="3200">
                <a:solidFill>
                  <a:schemeClr val="bg1"/>
                </a:solidFill>
                <a:ea typeface="宋体" charset="-122"/>
              </a:rPr>
              <a:t>Sampling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232451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232452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32453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2454" name="Rectangle 6"/>
          <p:cNvSpPr>
            <a:spLocks/>
          </p:cNvSpPr>
          <p:nvPr/>
        </p:nvSpPr>
        <p:spPr bwMode="auto">
          <a:xfrm>
            <a:off x="1701800" y="4114800"/>
            <a:ext cx="16002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232455" name="AutoShape 7"/>
          <p:cNvSpPr>
            <a:spLocks/>
          </p:cNvSpPr>
          <p:nvPr/>
        </p:nvSpPr>
        <p:spPr bwMode="auto">
          <a:xfrm>
            <a:off x="7874000" y="4191000"/>
            <a:ext cx="3886200" cy="1981200"/>
          </a:xfrm>
          <a:prstGeom prst="wedgeRectCallout">
            <a:avLst>
              <a:gd name="adj1" fmla="val -167523"/>
              <a:gd name="adj2" fmla="val -34454"/>
            </a:avLst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How to efficiently </a:t>
            </a:r>
            <a:r>
              <a:rPr lang="en-US" altLang="zh-CN" sz="3600" b="1" i="1">
                <a:ea typeface="宋体" charset="-122"/>
              </a:rPr>
              <a:t>sample</a:t>
            </a:r>
            <a:r>
              <a:rPr lang="en-US" altLang="zh-CN" sz="3600">
                <a:ea typeface="宋体" charset="-122"/>
              </a:rPr>
              <a:t> the state space?</a:t>
            </a:r>
            <a:endParaRPr lang="en-GB" sz="3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Quasi Random</a:t>
            </a:r>
            <a:endParaRPr lang="en-GB"/>
          </a:p>
        </p:txBody>
      </p:sp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057400"/>
            <a:ext cx="10287000" cy="7208838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7702" name="Text Box 6"/>
          <p:cNvSpPr txBox="1">
            <a:spLocks/>
          </p:cNvSpPr>
          <p:nvPr/>
        </p:nvSpPr>
        <p:spPr bwMode="auto">
          <a:xfrm>
            <a:off x="10007600" y="700088"/>
            <a:ext cx="3060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sz="2800"/>
              <a:t>Niederreiter (92)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7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93188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93189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3190" name="Rectangle 6"/>
          <p:cNvSpPr>
            <a:spLocks/>
          </p:cNvSpPr>
          <p:nvPr/>
        </p:nvSpPr>
        <p:spPr bwMode="auto">
          <a:xfrm>
            <a:off x="2235200" y="2514600"/>
            <a:ext cx="11430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93195" name="Rectangle 11"/>
          <p:cNvSpPr>
            <a:spLocks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6600">
                <a:ea typeface="宋体" charset="-122"/>
              </a:rPr>
              <a:t>Basics of RL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Dynamic Programming</a:t>
            </a:r>
            <a:endParaRPr lang="en-GB" sz="5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Sampling: algorithms</a:t>
            </a:r>
            <a:endParaRPr lang="en-GB"/>
          </a:p>
        </p:txBody>
      </p:sp>
      <p:sp>
        <p:nvSpPr>
          <p:cNvPr id="228355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500"/>
              </a:spcBef>
            </a:pPr>
            <a:r>
              <a:rPr lang="en-GB"/>
              <a:t>Pure random</a:t>
            </a:r>
          </a:p>
          <a:p>
            <a:pPr>
              <a:spcBef>
                <a:spcPts val="1500"/>
              </a:spcBef>
            </a:pPr>
            <a:r>
              <a:rPr lang="en-GB"/>
              <a:t>QMC (standard sequences)</a:t>
            </a:r>
          </a:p>
          <a:p>
            <a:pPr>
              <a:spcBef>
                <a:spcPts val="1500"/>
              </a:spcBef>
            </a:pPr>
            <a:r>
              <a:rPr lang="en-GB"/>
              <a:t>GLD: far from previous points </a:t>
            </a:r>
          </a:p>
          <a:p>
            <a:pPr>
              <a:spcBef>
                <a:spcPts val="1500"/>
              </a:spcBef>
            </a:pPr>
            <a:r>
              <a:rPr lang="en-GB"/>
              <a:t>GLDfff: as far as possible from</a:t>
            </a:r>
          </a:p>
          <a:p>
            <a:pPr>
              <a:spcBef>
                <a:spcPts val="1500"/>
              </a:spcBef>
            </a:pPr>
            <a:r>
              <a:rPr lang="en-GB"/>
              <a:t>		- previous points</a:t>
            </a:r>
          </a:p>
          <a:p>
            <a:pPr>
              <a:spcBef>
                <a:spcPts val="1500"/>
              </a:spcBef>
            </a:pPr>
            <a:r>
              <a:rPr lang="en-GB"/>
              <a:t>		- the frontier</a:t>
            </a:r>
          </a:p>
          <a:p>
            <a:pPr>
              <a:spcBef>
                <a:spcPts val="1500"/>
              </a:spcBef>
            </a:pPr>
            <a:r>
              <a:rPr lang="en-GB"/>
              <a:t>LD: numerically maximized distance between points (maxim. min dist)</a:t>
            </a:r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0" y="2743200"/>
            <a:ext cx="2522538" cy="252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Theoretical contributions</a:t>
            </a:r>
            <a:endParaRPr lang="en-GB"/>
          </a:p>
        </p:txBody>
      </p:sp>
      <p:sp>
        <p:nvSpPr>
          <p:cNvPr id="280579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40000"/>
              </a:lnSpc>
            </a:pPr>
            <a:r>
              <a:rPr lang="en-US" altLang="zh-CN" sz="4000">
                <a:ea typeface="宋体" charset="-122"/>
              </a:rPr>
              <a:t>Pure deterministic samplings are not consistent</a:t>
            </a:r>
          </a:p>
          <a:p>
            <a:pPr>
              <a:lnSpc>
                <a:spcPct val="240000"/>
              </a:lnSpc>
            </a:pPr>
            <a:r>
              <a:rPr lang="en-US" altLang="zh-CN" sz="4000">
                <a:ea typeface="宋体" charset="-122"/>
              </a:rPr>
              <a:t>A limited amount of randomness is enough</a:t>
            </a:r>
            <a:endParaRPr lang="en-GB" sz="4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Sampling Results</a:t>
            </a:r>
            <a:endParaRPr lang="en-GB"/>
          </a:p>
        </p:txBody>
      </p:sp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2667000"/>
            <a:ext cx="8923338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Contents</a:t>
            </a:r>
            <a:endParaRPr lang="en-GB"/>
          </a:p>
        </p:txBody>
      </p:sp>
      <p:sp>
        <p:nvSpPr>
          <p:cNvPr id="299011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560300" cy="6502400"/>
          </a:xfrm>
        </p:spPr>
        <p:txBody>
          <a:bodyPr/>
          <a:lstStyle/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Theoretical and algorithmic contributions to Bayesian Network learning</a:t>
            </a:r>
          </a:p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Extensive assessment of learning, sampling, optimization algorithms in Dynamic Programming</a:t>
            </a:r>
          </a:p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Computer Go</a:t>
            </a:r>
            <a:endParaRPr lang="en-GB" sz="4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ChangeArrowheads="1"/>
          </p:cNvSpPr>
          <p:nvPr>
            <p:ph type="title"/>
          </p:nvPr>
        </p:nvSpPr>
        <p:spPr>
          <a:xfrm>
            <a:off x="177800" y="4089400"/>
            <a:ext cx="12573000" cy="1397000"/>
          </a:xfrm>
        </p:spPr>
        <p:txBody>
          <a:bodyPr/>
          <a:lstStyle/>
          <a:p>
            <a:r>
              <a:rPr lang="en-US" altLang="zh-CN" sz="6000">
                <a:ea typeface="宋体" charset="-122"/>
              </a:rPr>
              <a:t>High Dimensional Discrete Case:</a:t>
            </a:r>
            <a:br>
              <a:rPr lang="en-US" altLang="zh-CN" sz="6000">
                <a:ea typeface="宋体" charset="-122"/>
              </a:rPr>
            </a:br>
            <a:r>
              <a:rPr lang="en-US" altLang="zh-CN" sz="6000">
                <a:ea typeface="宋体" charset="-122"/>
              </a:rPr>
              <a:t>Computer Go</a:t>
            </a:r>
            <a:endParaRPr lang="en-GB" sz="6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Computer Go</a:t>
            </a:r>
          </a:p>
        </p:txBody>
      </p:sp>
      <p:sp>
        <p:nvSpPr>
          <p:cNvPr id="13314" name="Rectangle 2"/>
          <p:cNvSpPr>
            <a:spLocks noChangeArrowheads="1"/>
          </p:cNvSpPr>
          <p:nvPr>
            <p:ph type="body" idx="1"/>
          </p:nvPr>
        </p:nvSpPr>
        <p:spPr>
          <a:xfrm>
            <a:off x="444500" y="6527800"/>
            <a:ext cx="12115800" cy="2641600"/>
          </a:xfrm>
          <a:ln/>
        </p:spPr>
        <p:txBody>
          <a:bodyPr/>
          <a:lstStyle/>
          <a:p>
            <a:pPr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“Task Par Excellence for AI” (Hans Berliner)</a:t>
            </a:r>
          </a:p>
          <a:p>
            <a:pPr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“New Drosophila of AI” (John McCarthy)</a:t>
            </a:r>
          </a:p>
          <a:p>
            <a:pPr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“Grand Challenge Task” (David Mechner)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1968500"/>
            <a:ext cx="4011613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Can’t we solve it by DP?</a:t>
            </a:r>
            <a:endParaRPr lang="en-GB" sz="6000"/>
          </a:p>
        </p:txBody>
      </p:sp>
      <p:grpSp>
        <p:nvGrpSpPr>
          <p:cNvPr id="178179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78180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78181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81251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81252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81253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1254" name="Rectangle 6"/>
          <p:cNvSpPr>
            <a:spLocks/>
          </p:cNvSpPr>
          <p:nvPr/>
        </p:nvSpPr>
        <p:spPr bwMode="auto">
          <a:xfrm>
            <a:off x="2235200" y="2514600"/>
            <a:ext cx="11430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81255" name="AutoShape 7"/>
          <p:cNvSpPr>
            <a:spLocks/>
          </p:cNvSpPr>
          <p:nvPr/>
        </p:nvSpPr>
        <p:spPr bwMode="auto">
          <a:xfrm>
            <a:off x="8026400" y="4343400"/>
            <a:ext cx="4343400" cy="1524000"/>
          </a:xfrm>
          <a:prstGeom prst="wedgeRectCallout">
            <a:avLst>
              <a:gd name="adj1" fmla="val -159833"/>
              <a:gd name="adj2" fmla="val -147606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We perfectly know the model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265219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265220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65221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5222" name="Rectangle 6"/>
          <p:cNvSpPr>
            <a:spLocks/>
          </p:cNvSpPr>
          <p:nvPr/>
        </p:nvSpPr>
        <p:spPr bwMode="auto">
          <a:xfrm>
            <a:off x="4292600" y="2514600"/>
            <a:ext cx="55626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265223" name="AutoShape 7"/>
          <p:cNvSpPr>
            <a:spLocks/>
          </p:cNvSpPr>
          <p:nvPr/>
        </p:nvSpPr>
        <p:spPr bwMode="auto">
          <a:xfrm>
            <a:off x="7950200" y="4648200"/>
            <a:ext cx="4343400" cy="762000"/>
          </a:xfrm>
          <a:prstGeom prst="wedgeRectCallout">
            <a:avLst>
              <a:gd name="adj1" fmla="val -74745"/>
              <a:gd name="adj2" fmla="val -248542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Everything is finite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79203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79204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79205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9206" name="Rectangle 6"/>
          <p:cNvSpPr>
            <a:spLocks/>
          </p:cNvSpPr>
          <p:nvPr/>
        </p:nvSpPr>
        <p:spPr bwMode="auto">
          <a:xfrm>
            <a:off x="4826000" y="6705600"/>
            <a:ext cx="2057400" cy="838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79210" name="AutoShape 10"/>
          <p:cNvSpPr>
            <a:spLocks/>
          </p:cNvSpPr>
          <p:nvPr/>
        </p:nvSpPr>
        <p:spPr bwMode="auto">
          <a:xfrm>
            <a:off x="8712200" y="4953000"/>
            <a:ext cx="1981200" cy="762000"/>
          </a:xfrm>
          <a:prstGeom prst="wedgeRectCallout">
            <a:avLst>
              <a:gd name="adj1" fmla="val -192546"/>
              <a:gd name="adj2" fmla="val 178958"/>
            </a:avLst>
          </a:prstGeom>
          <a:solidFill>
            <a:schemeClr val="accent1">
              <a:alpha val="25000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Easy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1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99332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99333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9334" name="Rectangle 6"/>
          <p:cNvSpPr>
            <a:spLocks/>
          </p:cNvSpPr>
          <p:nvPr/>
        </p:nvSpPr>
        <p:spPr bwMode="auto">
          <a:xfrm>
            <a:off x="2235200" y="2514600"/>
            <a:ext cx="11430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99335" name="AutoShape 7"/>
          <p:cNvSpPr>
            <a:spLocks/>
          </p:cNvSpPr>
          <p:nvPr/>
        </p:nvSpPr>
        <p:spPr bwMode="auto">
          <a:xfrm>
            <a:off x="8026400" y="4343400"/>
            <a:ext cx="3733800" cy="1981200"/>
          </a:xfrm>
          <a:prstGeom prst="wedgeRectCallout">
            <a:avLst>
              <a:gd name="adj1" fmla="val -177764"/>
              <a:gd name="adj2" fmla="val -125079"/>
            </a:avLst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>
                <a:ea typeface="宋体" charset="-122"/>
              </a:rPr>
              <a:t>Need to learn the model if not given</a:t>
            </a:r>
            <a:endParaRPr lang="en-GB"/>
          </a:p>
        </p:txBody>
      </p:sp>
      <p:sp>
        <p:nvSpPr>
          <p:cNvPr id="99339" name="Rectangle 11"/>
          <p:cNvSpPr>
            <a:spLocks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 sz="6600">
                <a:ea typeface="宋体" charset="-122"/>
              </a:rPr>
              <a:t>Basics of RL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Dynamic Programming</a:t>
            </a:r>
            <a:endParaRPr lang="en-GB" sz="5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82275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82276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82277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2279" name="Rectangle 7"/>
          <p:cNvSpPr>
            <a:spLocks/>
          </p:cNvSpPr>
          <p:nvPr/>
        </p:nvSpPr>
        <p:spPr bwMode="auto">
          <a:xfrm>
            <a:off x="1701800" y="4114800"/>
            <a:ext cx="16002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82280" name="Rectangle 8"/>
          <p:cNvSpPr>
            <a:spLocks/>
          </p:cNvSpPr>
          <p:nvPr/>
        </p:nvSpPr>
        <p:spPr bwMode="auto">
          <a:xfrm>
            <a:off x="1473200" y="4724400"/>
            <a:ext cx="1447800" cy="457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82281" name="AutoShape 9"/>
          <p:cNvSpPr>
            <a:spLocks/>
          </p:cNvSpPr>
          <p:nvPr/>
        </p:nvSpPr>
        <p:spPr bwMode="auto">
          <a:xfrm>
            <a:off x="7874000" y="4191000"/>
            <a:ext cx="3886200" cy="914400"/>
          </a:xfrm>
          <a:prstGeom prst="wedgeRectCallout">
            <a:avLst>
              <a:gd name="adj1" fmla="val -167523"/>
              <a:gd name="adj2" fmla="val -16319"/>
            </a:avLst>
          </a:prstGeom>
          <a:solidFill>
            <a:schemeClr val="accent1">
              <a:alpha val="25000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Very hard!</a:t>
            </a:r>
            <a:endParaRPr lang="en-GB" sz="3600"/>
          </a:p>
        </p:txBody>
      </p:sp>
      <p:sp>
        <p:nvSpPr>
          <p:cNvPr id="182284" name="AutoShape 12"/>
          <p:cNvSpPr>
            <a:spLocks/>
          </p:cNvSpPr>
          <p:nvPr/>
        </p:nvSpPr>
        <p:spPr bwMode="auto">
          <a:xfrm>
            <a:off x="7874000" y="4191000"/>
            <a:ext cx="3886200" cy="914400"/>
          </a:xfrm>
          <a:prstGeom prst="wedgeRectCallout">
            <a:avLst>
              <a:gd name="adj1" fmla="val -174426"/>
              <a:gd name="adj2" fmla="val 32120"/>
            </a:avLst>
          </a:prstGeom>
          <a:solidFill>
            <a:schemeClr val="accent1">
              <a:alpha val="25000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>
                <a:ea typeface="宋体" charset="-122"/>
              </a:rPr>
              <a:t>From DP to Monte-Carlo Tree Search</a:t>
            </a:r>
            <a:endParaRPr lang="en-GB" sz="4800"/>
          </a:p>
        </p:txBody>
      </p:sp>
      <p:sp>
        <p:nvSpPr>
          <p:cNvPr id="177155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Why DP does not apply:</a:t>
            </a:r>
          </a:p>
          <a:p>
            <a:pPr lvl="1"/>
            <a:r>
              <a:rPr lang="en-US" altLang="zh-CN" sz="3200">
                <a:ea typeface="宋体" charset="-122"/>
              </a:rPr>
              <a:t>Size of the state space</a:t>
            </a:r>
          </a:p>
          <a:p>
            <a:r>
              <a:rPr lang="en-US" altLang="zh-CN">
                <a:ea typeface="宋体" charset="-122"/>
              </a:rPr>
              <a:t>New Approach</a:t>
            </a:r>
          </a:p>
          <a:p>
            <a:pPr lvl="1"/>
            <a:r>
              <a:rPr lang="en-US" altLang="zh-CN" sz="3200">
                <a:ea typeface="宋体" charset="-122"/>
              </a:rPr>
              <a:t>In the current state sample							 and learn to construct  						        a locally specialized policy</a:t>
            </a:r>
          </a:p>
          <a:p>
            <a:pPr lvl="1"/>
            <a:r>
              <a:rPr lang="en-US" altLang="zh-CN" sz="3200">
                <a:ea typeface="宋体" charset="-122"/>
              </a:rPr>
              <a:t>Exploration/exploitation 					     dilemma</a:t>
            </a:r>
            <a:endParaRPr lang="en-GB" sz="3200"/>
          </a:p>
        </p:txBody>
      </p:sp>
      <p:pic>
        <p:nvPicPr>
          <p:cNvPr id="177156" name="Picture 4" descr="mogotre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1752600"/>
            <a:ext cx="6562725" cy="75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Computer Go: Outline</a:t>
            </a:r>
            <a:endParaRPr lang="en-GB"/>
          </a:p>
        </p:txBody>
      </p:sp>
      <p:sp>
        <p:nvSpPr>
          <p:cNvPr id="256003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Online Learning: UCT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Combining Online and Offline Learning</a:t>
            </a:r>
          </a:p>
          <a:p>
            <a:pPr lvl="1"/>
            <a:r>
              <a:rPr lang="en-US" altLang="zh-CN">
                <a:ea typeface="宋体" charset="-122"/>
              </a:rPr>
              <a:t>Default Policy</a:t>
            </a:r>
          </a:p>
          <a:p>
            <a:pPr lvl="1"/>
            <a:r>
              <a:rPr lang="en-US" altLang="zh-CN">
                <a:ea typeface="宋体" charset="-122"/>
              </a:rPr>
              <a:t>RAVE</a:t>
            </a:r>
          </a:p>
          <a:p>
            <a:pPr lvl="1"/>
            <a:r>
              <a:rPr lang="en-US" altLang="zh-CN">
                <a:ea typeface="宋体" charset="-122"/>
              </a:rPr>
              <a:t>Prior Knowledge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Computer Go: Outline</a:t>
            </a:r>
            <a:endParaRPr lang="en-GB"/>
          </a:p>
        </p:txBody>
      </p:sp>
      <p:sp>
        <p:nvSpPr>
          <p:cNvPr id="257027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Online Learning: UCT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Combining Online and Offline Learning</a:t>
            </a:r>
          </a:p>
          <a:p>
            <a:pPr lvl="1"/>
            <a:r>
              <a:rPr lang="en-US" altLang="zh-CN">
                <a:ea typeface="宋体" charset="-122"/>
              </a:rPr>
              <a:t>Default Policy</a:t>
            </a:r>
          </a:p>
          <a:p>
            <a:pPr lvl="1"/>
            <a:r>
              <a:rPr lang="en-US" altLang="zh-CN">
                <a:ea typeface="宋体" charset="-122"/>
              </a:rPr>
              <a:t>RAVE</a:t>
            </a:r>
          </a:p>
          <a:p>
            <a:pPr lvl="1"/>
            <a:r>
              <a:rPr lang="en-US" altLang="zh-CN">
                <a:ea typeface="宋体" charset="-122"/>
              </a:rPr>
              <a:t>Prior Knowledge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>
            <p:ph type="title"/>
          </p:nvPr>
        </p:nvSpPr>
        <p:spPr>
          <a:xfrm>
            <a:off x="787400" y="203200"/>
            <a:ext cx="114300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Monte-Carlo Tree Search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3" y="2006600"/>
            <a:ext cx="7570787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24003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 Box 5"/>
          <p:cNvSpPr txBox="1">
            <a:spLocks/>
          </p:cNvSpPr>
          <p:nvPr/>
        </p:nvSpPr>
        <p:spPr bwMode="auto">
          <a:xfrm>
            <a:off x="254000" y="4953000"/>
            <a:ext cx="3929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>
                <a:ea typeface="宋体" charset="-122"/>
              </a:rPr>
              <a:t>Coulom (06)</a:t>
            </a:r>
          </a:p>
          <a:p>
            <a:pPr algn="l"/>
            <a:r>
              <a:rPr lang="en-US" altLang="zh-CN" sz="2400">
                <a:ea typeface="宋体" charset="-122"/>
              </a:rPr>
              <a:t>Chaslot, Saito &amp; Bouzy (06)</a:t>
            </a:r>
            <a:endParaRPr lang="en-GB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2006600"/>
            <a:ext cx="7881937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2"/>
          <p:cNvSpPr>
            <a:spLocks noChangeArrowheads="1"/>
          </p:cNvSpPr>
          <p:nvPr>
            <p:ph type="title"/>
          </p:nvPr>
        </p:nvSpPr>
        <p:spPr>
          <a:xfrm>
            <a:off x="787400" y="203200"/>
            <a:ext cx="114300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Monte-Carlo Tree Search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1971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2006600"/>
            <a:ext cx="7853363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ChangeArrowheads="1"/>
          </p:cNvSpPr>
          <p:nvPr>
            <p:ph type="title"/>
          </p:nvPr>
        </p:nvSpPr>
        <p:spPr>
          <a:xfrm>
            <a:off x="787400" y="203200"/>
            <a:ext cx="114300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Monte-Carlo Tree Search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1971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2006600"/>
            <a:ext cx="7827963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ChangeArrowheads="1"/>
          </p:cNvSpPr>
          <p:nvPr>
            <p:ph type="title"/>
          </p:nvPr>
        </p:nvSpPr>
        <p:spPr>
          <a:xfrm>
            <a:off x="787400" y="203200"/>
            <a:ext cx="114300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Monte-Carlo Tree Search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1971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5" y="2006600"/>
            <a:ext cx="7827963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ChangeArrowheads="1"/>
          </p:cNvSpPr>
          <p:nvPr>
            <p:ph type="title"/>
          </p:nvPr>
        </p:nvSpPr>
        <p:spPr>
          <a:xfrm>
            <a:off x="787400" y="203200"/>
            <a:ext cx="114300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Monte-Carlo Tree Search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1971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51100"/>
            <a:ext cx="6281737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ChangeArrowheads="1"/>
          </p:cNvSpPr>
          <p:nvPr>
            <p:ph type="title"/>
          </p:nvPr>
        </p:nvSpPr>
        <p:spPr>
          <a:xfrm>
            <a:off x="1270000" y="203200"/>
            <a:ext cx="104648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UCT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7305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5"/>
          <p:cNvSpPr txBox="1">
            <a:spLocks/>
          </p:cNvSpPr>
          <p:nvPr/>
        </p:nvSpPr>
        <p:spPr bwMode="auto">
          <a:xfrm>
            <a:off x="9048750" y="2484438"/>
            <a:ext cx="3590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ea typeface="宋体" charset="-122"/>
              </a:rPr>
              <a:t>Kocsis &amp; Szepesvari (06)</a:t>
            </a:r>
            <a:endParaRPr lang="en-GB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Basics of RL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95235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95236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95237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5239" name="Rectangle 7"/>
          <p:cNvSpPr>
            <a:spLocks/>
          </p:cNvSpPr>
          <p:nvPr/>
        </p:nvSpPr>
        <p:spPr bwMode="auto">
          <a:xfrm>
            <a:off x="4826000" y="6705600"/>
            <a:ext cx="2057400" cy="838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95240" name="Rectangle 8"/>
          <p:cNvSpPr>
            <a:spLocks/>
          </p:cNvSpPr>
          <p:nvPr/>
        </p:nvSpPr>
        <p:spPr bwMode="auto">
          <a:xfrm>
            <a:off x="1701800" y="4114800"/>
            <a:ext cx="16002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95241" name="Rectangle 9"/>
          <p:cNvSpPr>
            <a:spLocks/>
          </p:cNvSpPr>
          <p:nvPr/>
        </p:nvSpPr>
        <p:spPr bwMode="auto">
          <a:xfrm>
            <a:off x="1473200" y="4724400"/>
            <a:ext cx="1447800" cy="457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51100"/>
            <a:ext cx="6281737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ChangeArrowheads="1"/>
          </p:cNvSpPr>
          <p:nvPr>
            <p:ph type="title"/>
          </p:nvPr>
        </p:nvSpPr>
        <p:spPr>
          <a:xfrm>
            <a:off x="1270000" y="203200"/>
            <a:ext cx="104648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UCT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7305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51100"/>
            <a:ext cx="6281737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ChangeArrowheads="1"/>
          </p:cNvSpPr>
          <p:nvPr>
            <p:ph type="title"/>
          </p:nvPr>
        </p:nvSpPr>
        <p:spPr>
          <a:xfrm>
            <a:off x="1270000" y="203200"/>
            <a:ext cx="104648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UCT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730500"/>
            <a:ext cx="40179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000">
                <a:ea typeface="宋体" charset="-122"/>
              </a:rPr>
              <a:t>Exploration/Exploitation </a:t>
            </a:r>
            <a:br>
              <a:rPr lang="en-US" altLang="zh-CN" sz="6000">
                <a:ea typeface="宋体" charset="-122"/>
              </a:rPr>
            </a:br>
            <a:r>
              <a:rPr lang="en-US" altLang="zh-CN" sz="6000">
                <a:ea typeface="宋体" charset="-122"/>
              </a:rPr>
              <a:t>trade-off</a:t>
            </a:r>
            <a:endParaRPr lang="en-GB" sz="6000"/>
          </a:p>
        </p:txBody>
      </p:sp>
      <p:grpSp>
        <p:nvGrpSpPr>
          <p:cNvPr id="198662" name="Group 6"/>
          <p:cNvGrpSpPr>
            <a:grpSpLocks noChangeAspect="1"/>
          </p:cNvGrpSpPr>
          <p:nvPr/>
        </p:nvGrpSpPr>
        <p:grpSpPr bwMode="auto">
          <a:xfrm>
            <a:off x="1168400" y="5068888"/>
            <a:ext cx="11049000" cy="4760912"/>
            <a:chOff x="640" y="2160"/>
            <a:chExt cx="7344" cy="3165"/>
          </a:xfrm>
        </p:grpSpPr>
        <p:sp>
          <p:nvSpPr>
            <p:cNvPr id="1986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640" y="2160"/>
              <a:ext cx="7344" cy="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98663" name="Picture 7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E9E9F3"/>
                </a:clrFrom>
                <a:clrTo>
                  <a:srgbClr val="E9E9F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" y="2160"/>
              <a:ext cx="7351" cy="3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8664" name="Text Box 8"/>
          <p:cNvSpPr txBox="1">
            <a:spLocks/>
          </p:cNvSpPr>
          <p:nvPr/>
        </p:nvSpPr>
        <p:spPr bwMode="auto">
          <a:xfrm>
            <a:off x="901700" y="4387850"/>
            <a:ext cx="813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3F5981"/>
                </a:solidFill>
                <a:ea typeface="宋体" charset="-122"/>
              </a:rPr>
              <a:t>We choose the move </a:t>
            </a:r>
            <a:r>
              <a:rPr lang="en-US" altLang="zh-CN" sz="3600" i="1">
                <a:solidFill>
                  <a:srgbClr val="3F5981"/>
                </a:solidFill>
                <a:ea typeface="宋体" charset="-122"/>
              </a:rPr>
              <a:t>i</a:t>
            </a:r>
            <a:r>
              <a:rPr lang="en-US" altLang="zh-CN" sz="3600">
                <a:solidFill>
                  <a:srgbClr val="3F5981"/>
                </a:solidFill>
                <a:ea typeface="宋体" charset="-122"/>
              </a:rPr>
              <a:t> with the highest:</a:t>
            </a:r>
            <a:endParaRPr lang="en-GB" sz="3600">
              <a:solidFill>
                <a:srgbClr val="3F5981"/>
              </a:solidFill>
            </a:endParaRPr>
          </a:p>
        </p:txBody>
      </p:sp>
      <p:pic>
        <p:nvPicPr>
          <p:cNvPr id="198665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701800"/>
            <a:ext cx="584200" cy="6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6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635250"/>
            <a:ext cx="490538" cy="4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67" name="Text Box 11"/>
          <p:cNvSpPr txBox="1">
            <a:spLocks/>
          </p:cNvSpPr>
          <p:nvPr/>
        </p:nvSpPr>
        <p:spPr bwMode="auto">
          <a:xfrm>
            <a:off x="2921000" y="1752600"/>
            <a:ext cx="8235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ea typeface="宋体" charset="-122"/>
              </a:rPr>
              <a:t>Empirical average of rewards for move </a:t>
            </a:r>
            <a:r>
              <a:rPr lang="en-US" altLang="zh-CN" sz="3600" i="1">
                <a:ea typeface="宋体" charset="-122"/>
              </a:rPr>
              <a:t>i</a:t>
            </a:r>
            <a:endParaRPr lang="en-GB" sz="3600" i="1"/>
          </a:p>
        </p:txBody>
      </p:sp>
      <p:pic>
        <p:nvPicPr>
          <p:cNvPr id="198668" name="Picture 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3352800"/>
            <a:ext cx="3810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669" name="Text Box 13"/>
          <p:cNvSpPr txBox="1">
            <a:spLocks/>
          </p:cNvSpPr>
          <p:nvPr/>
        </p:nvSpPr>
        <p:spPr bwMode="auto">
          <a:xfrm>
            <a:off x="2921000" y="3200400"/>
            <a:ext cx="4476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ea typeface="宋体" charset="-122"/>
              </a:rPr>
              <a:t>Total number of trials</a:t>
            </a:r>
            <a:endParaRPr lang="en-GB" sz="3600"/>
          </a:p>
        </p:txBody>
      </p:sp>
      <p:sp>
        <p:nvSpPr>
          <p:cNvPr id="198670" name="Text Box 14"/>
          <p:cNvSpPr txBox="1">
            <a:spLocks/>
          </p:cNvSpPr>
          <p:nvPr/>
        </p:nvSpPr>
        <p:spPr bwMode="auto">
          <a:xfrm>
            <a:off x="2921000" y="2482850"/>
            <a:ext cx="5314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ea typeface="宋体" charset="-122"/>
              </a:rPr>
              <a:t>Number of trial for move </a:t>
            </a:r>
            <a:r>
              <a:rPr lang="en-US" altLang="zh-CN" sz="3600" i="1">
                <a:ea typeface="宋体" charset="-122"/>
              </a:rPr>
              <a:t>i</a:t>
            </a:r>
            <a:endParaRPr lang="en-GB" sz="3600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Computer Go: Outline</a:t>
            </a:r>
            <a:endParaRPr lang="en-GB"/>
          </a:p>
        </p:txBody>
      </p:sp>
      <p:sp>
        <p:nvSpPr>
          <p:cNvPr id="258051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Online Learning: UCT</a:t>
            </a:r>
          </a:p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Combining Online and Offline Learning</a:t>
            </a:r>
          </a:p>
          <a:p>
            <a:pPr lvl="1"/>
            <a:r>
              <a:rPr lang="en-US" altLang="zh-CN">
                <a:ea typeface="宋体" charset="-122"/>
              </a:rPr>
              <a:t>Default Policy</a:t>
            </a:r>
          </a:p>
          <a:p>
            <a:pPr lvl="1"/>
            <a:r>
              <a:rPr lang="en-US" altLang="zh-CN">
                <a:ea typeface="宋体" charset="-122"/>
              </a:rPr>
              <a:t>RAVE</a:t>
            </a:r>
          </a:p>
          <a:p>
            <a:pPr lvl="1"/>
            <a:r>
              <a:rPr lang="en-US" altLang="zh-CN">
                <a:ea typeface="宋体" charset="-122"/>
              </a:rPr>
              <a:t>Prior Knowledge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2743200"/>
            <a:ext cx="7615237" cy="698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ChangeArrowheads="1"/>
          </p:cNvSpPr>
          <p:nvPr>
            <p:ph type="title"/>
          </p:nvPr>
        </p:nvSpPr>
        <p:spPr>
          <a:xfrm>
            <a:off x="1270000" y="203200"/>
            <a:ext cx="104648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Overview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095750" y="1878013"/>
            <a:ext cx="26162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CN" sz="2800">
                <a:solidFill>
                  <a:srgbClr val="000000"/>
                </a:solidFill>
                <a:latin typeface="Arial" charset="0"/>
                <a:ea typeface="宋体" charset="-122"/>
                <a:cs typeface="Arial" charset="0"/>
                <a:sym typeface="Arial" charset="0"/>
              </a:rPr>
              <a:t>Online Learning:</a:t>
            </a:r>
          </a:p>
          <a:p>
            <a:r>
              <a:rPr lang="en-US" altLang="zh-CN" sz="2800">
                <a:solidFill>
                  <a:srgbClr val="000000"/>
                </a:solidFill>
                <a:latin typeface="Arial" charset="0"/>
                <a:ea typeface="宋体" charset="-122"/>
                <a:cs typeface="Arial" charset="0"/>
                <a:sym typeface="Arial" charset="0"/>
              </a:rPr>
              <a:t> Q</a:t>
            </a:r>
            <a:r>
              <a:rPr lang="en-US" altLang="zh-CN" sz="2800" baseline="-6000">
                <a:solidFill>
                  <a:srgbClr val="000000"/>
                </a:solidFill>
                <a:latin typeface="Arial" charset="0"/>
                <a:ea typeface="宋体" charset="-122"/>
                <a:cs typeface="Arial" charset="0"/>
                <a:sym typeface="Arial" charset="0"/>
              </a:rPr>
              <a:t>UCT</a:t>
            </a:r>
            <a:r>
              <a:rPr lang="en-US" altLang="zh-CN" sz="2800">
                <a:solidFill>
                  <a:srgbClr val="000000"/>
                </a:solidFill>
                <a:latin typeface="Arial" charset="0"/>
                <a:ea typeface="宋体" charset="-122"/>
                <a:cs typeface="Arial" charset="0"/>
                <a:sym typeface="Arial" charset="0"/>
              </a:rPr>
              <a:t>(s,a)</a:t>
            </a:r>
          </a:p>
        </p:txBody>
      </p:sp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8" y="2921000"/>
            <a:ext cx="200818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Computer Go: Outline</a:t>
            </a:r>
            <a:endParaRPr lang="en-GB"/>
          </a:p>
        </p:txBody>
      </p:sp>
      <p:sp>
        <p:nvSpPr>
          <p:cNvPr id="259075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Online Learning: UCT</a:t>
            </a:r>
          </a:p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Combining Online and Offline Learning</a:t>
            </a:r>
          </a:p>
          <a:p>
            <a:pPr lvl="1"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Default Policy</a:t>
            </a:r>
          </a:p>
          <a:p>
            <a:pPr lvl="1"/>
            <a:r>
              <a:rPr lang="en-US" altLang="zh-CN">
                <a:ea typeface="宋体" charset="-122"/>
              </a:rPr>
              <a:t>RAVE</a:t>
            </a:r>
          </a:p>
          <a:p>
            <a:pPr lvl="1"/>
            <a:r>
              <a:rPr lang="en-US" altLang="zh-CN">
                <a:ea typeface="宋体" charset="-122"/>
              </a:rPr>
              <a:t>Prior Knowledge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Default Policy</a:t>
            </a:r>
          </a:p>
        </p:txBody>
      </p:sp>
      <p:sp>
        <p:nvSpPr>
          <p:cNvPr id="35842" name="Rectangle 2"/>
          <p:cNvSpPr>
            <a:spLocks noChangeArrowheads="1"/>
          </p:cNvSpPr>
          <p:nvPr>
            <p:ph type="body" idx="1"/>
          </p:nvPr>
        </p:nvSpPr>
        <p:spPr>
          <a:xfrm>
            <a:off x="1270000" y="1701800"/>
            <a:ext cx="10566400" cy="6985000"/>
          </a:xfrm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The default policy is crucial to UCT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Better default policy =&gt; better UCT (?)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As hard as the overall problem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Default policy must also be fast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688" y="1816100"/>
            <a:ext cx="1190625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Educated simulations: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Sequence-like simulations</a:t>
            </a:r>
            <a:endParaRPr lang="en-GB" sz="5400"/>
          </a:p>
        </p:txBody>
      </p:sp>
      <p:sp>
        <p:nvSpPr>
          <p:cNvPr id="183301" name="Text Box 5"/>
          <p:cNvSpPr txBox="1">
            <a:spLocks/>
          </p:cNvSpPr>
          <p:nvPr/>
        </p:nvSpPr>
        <p:spPr bwMode="auto">
          <a:xfrm>
            <a:off x="3759200" y="2362200"/>
            <a:ext cx="548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3F5981"/>
                </a:solidFill>
                <a:ea typeface="宋体" charset="-122"/>
              </a:rPr>
              <a:t>Sequences matter!</a:t>
            </a:r>
            <a:endParaRPr lang="en-GB" sz="3600">
              <a:solidFill>
                <a:srgbClr val="3F5981"/>
              </a:solidFill>
            </a:endParaRPr>
          </a:p>
        </p:txBody>
      </p:sp>
      <p:grpSp>
        <p:nvGrpSpPr>
          <p:cNvPr id="183303" name="Group 7"/>
          <p:cNvGrpSpPr>
            <a:grpSpLocks noChangeAspect="1"/>
          </p:cNvGrpSpPr>
          <p:nvPr/>
        </p:nvGrpSpPr>
        <p:grpSpPr bwMode="auto">
          <a:xfrm>
            <a:off x="787400" y="3810000"/>
            <a:ext cx="11506200" cy="5046663"/>
            <a:chOff x="1360" y="2832"/>
            <a:chExt cx="7248" cy="3179"/>
          </a:xfrm>
        </p:grpSpPr>
        <p:sp>
          <p:nvSpPr>
            <p:cNvPr id="183302" name="AutoShape 6"/>
            <p:cNvSpPr>
              <a:spLocks noChangeAspect="1" noChangeArrowheads="1" noTextEdit="1"/>
            </p:cNvSpPr>
            <p:nvPr/>
          </p:nvSpPr>
          <p:spPr bwMode="auto">
            <a:xfrm>
              <a:off x="1360" y="2832"/>
              <a:ext cx="7248" cy="317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83304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" y="2832"/>
              <a:ext cx="7254" cy="318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How it works in MoGo</a:t>
            </a:r>
          </a:p>
        </p:txBody>
      </p:sp>
      <p:sp>
        <p:nvSpPr>
          <p:cNvPr id="252931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115800" cy="5016500"/>
          </a:xfrm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Look at the 8 intersections around the previous move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For each such intersection, check the match of a pattern (including symetries)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endParaRPr lang="en-US" altLang="zh-CN" sz="2000">
              <a:ea typeface="宋体" charset="-122"/>
            </a:endParaRP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endParaRPr lang="en-US" altLang="zh-CN" sz="2000">
              <a:ea typeface="宋体" charset="-122"/>
            </a:endParaRP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If at least one pattern matches, play uniformly among matching intersections;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Else play uniformly among legal moves</a:t>
            </a:r>
          </a:p>
        </p:txBody>
      </p:sp>
      <p:pic>
        <p:nvPicPr>
          <p:cNvPr id="2529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7756525"/>
            <a:ext cx="795655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577AB1">
                    <a:alpha val="50000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29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4138613"/>
            <a:ext cx="6354762" cy="14763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Default Policy </a:t>
            </a:r>
            <a:r>
              <a:rPr lang="en-US" altLang="zh-CN" sz="6000">
                <a:ea typeface="宋体" charset="-122"/>
              </a:rPr>
              <a:t>(continued)</a:t>
            </a:r>
          </a:p>
        </p:txBody>
      </p:sp>
      <p:sp>
        <p:nvSpPr>
          <p:cNvPr id="185347" name="Rectangle 3"/>
          <p:cNvSpPr>
            <a:spLocks noChangeArrowheads="1"/>
          </p:cNvSpPr>
          <p:nvPr>
            <p:ph type="body" idx="1"/>
          </p:nvPr>
        </p:nvSpPr>
        <p:spPr>
          <a:xfrm>
            <a:off x="1270000" y="1701800"/>
            <a:ext cx="10566400" cy="6985000"/>
          </a:xfrm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The default policy is crucial to UCT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b="1">
                <a:ea typeface="宋体" charset="-122"/>
              </a:rPr>
              <a:t>Better default policy =&gt; better UCT (?)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As hard as the overall problem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Default policy must also be fast</a:t>
            </a:r>
          </a:p>
        </p:txBody>
      </p:sp>
      <p:pic>
        <p:nvPicPr>
          <p:cNvPr id="185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688" y="1816100"/>
            <a:ext cx="1190625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Basics of RL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Dynamic Programming</a:t>
            </a:r>
            <a:endParaRPr lang="en-GB" sz="5400"/>
          </a:p>
        </p:txBody>
      </p:sp>
      <p:grpSp>
        <p:nvGrpSpPr>
          <p:cNvPr id="101379" name="Group 3"/>
          <p:cNvGrpSpPr>
            <a:grpSpLocks noChangeAspect="1"/>
          </p:cNvGrpSpPr>
          <p:nvPr/>
        </p:nvGrpSpPr>
        <p:grpSpPr bwMode="auto">
          <a:xfrm>
            <a:off x="517525" y="2590800"/>
            <a:ext cx="12487275" cy="4773613"/>
            <a:chOff x="1158" y="1951"/>
            <a:chExt cx="5873" cy="2245"/>
          </a:xfrm>
        </p:grpSpPr>
        <p:sp>
          <p:nvSpPr>
            <p:cNvPr id="101380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58" y="1951"/>
              <a:ext cx="5873" cy="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01381" name="Picture 5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" y="1951"/>
              <a:ext cx="5878" cy="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1382" name="Rectangle 6"/>
          <p:cNvSpPr>
            <a:spLocks/>
          </p:cNvSpPr>
          <p:nvPr/>
        </p:nvSpPr>
        <p:spPr bwMode="auto">
          <a:xfrm>
            <a:off x="4826000" y="6705600"/>
            <a:ext cx="2057400" cy="838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01383" name="Rectangle 7"/>
          <p:cNvSpPr>
            <a:spLocks/>
          </p:cNvSpPr>
          <p:nvPr/>
        </p:nvSpPr>
        <p:spPr bwMode="auto">
          <a:xfrm>
            <a:off x="1701800" y="4114800"/>
            <a:ext cx="1600200" cy="6096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01384" name="Rectangle 8"/>
          <p:cNvSpPr>
            <a:spLocks/>
          </p:cNvSpPr>
          <p:nvPr/>
        </p:nvSpPr>
        <p:spPr bwMode="auto">
          <a:xfrm>
            <a:off x="1473200" y="4724400"/>
            <a:ext cx="1447800" cy="457200"/>
          </a:xfrm>
          <a:prstGeom prst="rect">
            <a:avLst/>
          </a:prstGeom>
          <a:solidFill>
            <a:schemeClr val="accent1">
              <a:alpha val="24901"/>
            </a:scheme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01385" name="AutoShape 9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wedgeRectCallout">
            <a:avLst>
              <a:gd name="adj1" fmla="val -167523"/>
              <a:gd name="adj2" fmla="val -36065"/>
            </a:avLst>
          </a:prstGeom>
          <a:noFill/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3600">
                <a:ea typeface="宋体" charset="-122"/>
              </a:rPr>
              <a:t>How to deal with that when too large or continuous?</a:t>
            </a:r>
            <a:endParaRPr lang="en-GB" sz="3600"/>
          </a:p>
        </p:txBody>
      </p:sp>
      <p:sp>
        <p:nvSpPr>
          <p:cNvPr id="101386" name="AutoShape 10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wedgeRectCallout">
            <a:avLst>
              <a:gd name="adj1" fmla="val -101102"/>
              <a:gd name="adj2" fmla="val 63435"/>
            </a:avLst>
          </a:prstGeom>
          <a:noFill/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387" name="Rectangle 11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rect">
            <a:avLst/>
          </a:prstGeom>
          <a:solidFill>
            <a:srgbClr val="5A94F1">
              <a:alpha val="24901"/>
            </a:srgbClr>
          </a:solidFill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1389" name="AutoShape 13"/>
          <p:cNvSpPr>
            <a:spLocks/>
          </p:cNvSpPr>
          <p:nvPr/>
        </p:nvSpPr>
        <p:spPr bwMode="auto">
          <a:xfrm>
            <a:off x="7874000" y="4191000"/>
            <a:ext cx="3886200" cy="2209800"/>
          </a:xfrm>
          <a:prstGeom prst="wedgeRectCallout">
            <a:avLst>
              <a:gd name="adj1" fmla="val -174426"/>
              <a:gd name="adj2" fmla="val -16019"/>
            </a:avLst>
          </a:prstGeom>
          <a:noFill/>
          <a:ln w="25400">
            <a:solidFill>
              <a:srgbClr val="577AB1">
                <a:alpha val="50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A94F1">
                    <a:alpha val="2490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RLGO Default Policy</a:t>
            </a:r>
          </a:p>
        </p:txBody>
      </p:sp>
      <p:sp>
        <p:nvSpPr>
          <p:cNvPr id="36866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We use the RLGO value function to generate default policies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Randomised in three different ways</a:t>
            </a:r>
          </a:p>
          <a:p>
            <a:pPr lvl="1"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Epsilon greedy</a:t>
            </a:r>
          </a:p>
          <a:p>
            <a:pPr lvl="1"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Gaussian noise</a:t>
            </a:r>
          </a:p>
          <a:p>
            <a:pPr lvl="1"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Gibbs (softmax)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Surprise!</a:t>
            </a:r>
          </a:p>
        </p:txBody>
      </p:sp>
      <p:sp>
        <p:nvSpPr>
          <p:cNvPr id="37890" name="Rectangle 2"/>
          <p:cNvSpPr>
            <a:spLocks noChangeArrowheads="1"/>
          </p:cNvSpPr>
          <p:nvPr>
            <p:ph type="body" idx="1"/>
          </p:nvPr>
        </p:nvSpPr>
        <p:spPr>
          <a:xfrm>
            <a:off x="1270000" y="5016500"/>
            <a:ext cx="10464800" cy="2870200"/>
          </a:xfrm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RLGO wins ~90% against MoGo’s handcrafted default policy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But it performs worse as a default policy</a:t>
            </a:r>
          </a:p>
        </p:txBody>
      </p:sp>
      <p:graphicFrame>
        <p:nvGraphicFramePr>
          <p:cNvPr id="37891" name="Group 3"/>
          <p:cNvGraphicFramePr>
            <a:graphicFrameLocks noGrp="1"/>
          </p:cNvGraphicFramePr>
          <p:nvPr/>
        </p:nvGraphicFramePr>
        <p:xfrm>
          <a:off x="4533900" y="2463800"/>
          <a:ext cx="3924300" cy="2336800"/>
        </p:xfrm>
        <a:graphic>
          <a:graphicData uri="http://schemas.openxmlformats.org/drawingml/2006/table">
            <a:tbl>
              <a:tblPr/>
              <a:tblGrid>
                <a:gridCol w="2208213"/>
                <a:gridCol w="1716087"/>
              </a:tblGrid>
              <a:tr h="889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Default policy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Wins .v. GnuGo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Random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8.9%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RLGO (best)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9.4%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Handcrafted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48.6%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Computer Go: Outline</a:t>
            </a:r>
            <a:endParaRPr lang="en-GB"/>
          </a:p>
        </p:txBody>
      </p:sp>
      <p:sp>
        <p:nvSpPr>
          <p:cNvPr id="260099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80000"/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Online Learning: UCT</a:t>
            </a:r>
          </a:p>
          <a:p>
            <a:pPr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Combining Online and Offline Learning</a:t>
            </a:r>
          </a:p>
          <a:p>
            <a:pPr lvl="1"/>
            <a:r>
              <a:rPr lang="en-US" altLang="zh-CN">
                <a:ea typeface="宋体" charset="-122"/>
              </a:rPr>
              <a:t>Default Policy</a:t>
            </a:r>
          </a:p>
          <a:p>
            <a:pPr lvl="1">
              <a:buSzPct val="80000"/>
              <a:buFont typeface="Wingdings" pitchFamily="2" charset="2"/>
              <a:buChar char="è"/>
            </a:pPr>
            <a:r>
              <a:rPr lang="en-US" altLang="zh-CN">
                <a:solidFill>
                  <a:schemeClr val="bg1"/>
                </a:solidFill>
                <a:ea typeface="宋体" charset="-122"/>
              </a:rPr>
              <a:t>RAVE</a:t>
            </a:r>
          </a:p>
          <a:p>
            <a:pPr lvl="1"/>
            <a:r>
              <a:rPr lang="en-US" altLang="zh-CN">
                <a:ea typeface="宋体" charset="-122"/>
              </a:rPr>
              <a:t>Prior Knowledge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ChangeArrowheads="1"/>
          </p:cNvSpPr>
          <p:nvPr>
            <p:ph type="title"/>
          </p:nvPr>
        </p:nvSpPr>
        <p:spPr>
          <a:xfrm>
            <a:off x="152400" y="203200"/>
            <a:ext cx="12700000" cy="1270000"/>
          </a:xfrm>
          <a:ln/>
        </p:spPr>
        <p:txBody>
          <a:bodyPr/>
          <a:lstStyle/>
          <a:p>
            <a:pPr marL="0"/>
            <a:r>
              <a:rPr lang="en-US" altLang="zh-CN" sz="6600">
                <a:ea typeface="宋体" charset="-122"/>
              </a:rPr>
              <a:t>Rapid Action Value Estimate</a:t>
            </a:r>
          </a:p>
        </p:txBody>
      </p:sp>
      <p:sp>
        <p:nvSpPr>
          <p:cNvPr id="40962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UCT does not generalise between states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RAVE quickly identifies good and bad moves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It learns an action value function online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>
            <p:ph type="title"/>
          </p:nvPr>
        </p:nvSpPr>
        <p:spPr>
          <a:xfrm>
            <a:off x="1270000" y="203200"/>
            <a:ext cx="104648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RAVE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2006600"/>
            <a:ext cx="4237037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4381500"/>
            <a:ext cx="292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2120900"/>
            <a:ext cx="31035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>
            <p:ph type="title"/>
          </p:nvPr>
        </p:nvSpPr>
        <p:spPr>
          <a:xfrm>
            <a:off x="1270000" y="203200"/>
            <a:ext cx="10464800" cy="1270000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RAVE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70200"/>
            <a:ext cx="314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006600"/>
            <a:ext cx="4529137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2120900"/>
            <a:ext cx="31035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>
            <p:ph type="title"/>
          </p:nvPr>
        </p:nvSpPr>
        <p:spPr>
          <a:xfrm>
            <a:off x="711200" y="203200"/>
            <a:ext cx="11569700" cy="1270000"/>
          </a:xfrm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UCT-RAVE</a:t>
            </a:r>
          </a:p>
        </p:txBody>
      </p:sp>
      <p:sp>
        <p:nvSpPr>
          <p:cNvPr id="44034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Q</a:t>
            </a:r>
            <a:r>
              <a:rPr lang="en-US" altLang="zh-CN" baseline="-6000">
                <a:ea typeface="宋体" charset="-122"/>
              </a:rPr>
              <a:t>UCT</a:t>
            </a:r>
            <a:r>
              <a:rPr lang="en-US" altLang="zh-CN">
                <a:ea typeface="宋体" charset="-122"/>
              </a:rPr>
              <a:t>(s,a) value is unbiased but has high variance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Q</a:t>
            </a:r>
            <a:r>
              <a:rPr lang="en-US" altLang="zh-CN" baseline="-6000">
                <a:ea typeface="宋体" charset="-122"/>
              </a:rPr>
              <a:t>RAVE</a:t>
            </a:r>
            <a:r>
              <a:rPr lang="en-US" altLang="zh-CN">
                <a:ea typeface="宋体" charset="-122"/>
              </a:rPr>
              <a:t>(s,a) value is biased but has low variance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UCT-RAVE is a linear blend of Q</a:t>
            </a:r>
            <a:r>
              <a:rPr lang="en-US" altLang="zh-CN" baseline="-6000">
                <a:ea typeface="宋体" charset="-122"/>
              </a:rPr>
              <a:t>UCT</a:t>
            </a:r>
            <a:r>
              <a:rPr lang="en-US" altLang="zh-CN">
                <a:ea typeface="宋体" charset="-122"/>
              </a:rPr>
              <a:t> and Q</a:t>
            </a:r>
            <a:r>
              <a:rPr lang="en-US" altLang="zh-CN" baseline="-6000">
                <a:ea typeface="宋体" charset="-122"/>
              </a:rPr>
              <a:t>RAVE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Use RAVE value initially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Use UCT value eventually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RAVE results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095500"/>
            <a:ext cx="9853613" cy="669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Cumulative Improvement</a:t>
            </a:r>
          </a:p>
        </p:txBody>
      </p:sp>
      <p:graphicFrame>
        <p:nvGraphicFramePr>
          <p:cNvPr id="50233" name="Group 57"/>
          <p:cNvGraphicFramePr>
            <a:graphicFrameLocks noGrp="1"/>
          </p:cNvGraphicFramePr>
          <p:nvPr/>
        </p:nvGraphicFramePr>
        <p:xfrm>
          <a:off x="1003300" y="3619500"/>
          <a:ext cx="11315700" cy="4006850"/>
        </p:xfrm>
        <a:graphic>
          <a:graphicData uri="http://schemas.openxmlformats.org/drawingml/2006/table">
            <a:tbl>
              <a:tblPr/>
              <a:tblGrid>
                <a:gridCol w="4533900"/>
                <a:gridCol w="3517900"/>
                <a:gridCol w="32639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Algorithm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Wins vs. GnuGo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Standard error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  UCT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2%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0.2%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+ Default Policy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24%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0.9%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+ RAVE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60%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0.8%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+ Prior Knowledge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69%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F5981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0.9%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Scalability</a:t>
            </a:r>
          </a:p>
        </p:txBody>
      </p:sp>
      <p:graphicFrame>
        <p:nvGraphicFramePr>
          <p:cNvPr id="51330" name="Group 130"/>
          <p:cNvGraphicFramePr>
            <a:graphicFrameLocks noGrp="1"/>
          </p:cNvGraphicFramePr>
          <p:nvPr/>
        </p:nvGraphicFramePr>
        <p:xfrm>
          <a:off x="1955800" y="2133600"/>
          <a:ext cx="9080500" cy="7064375"/>
        </p:xfrm>
        <a:graphic>
          <a:graphicData uri="http://schemas.openxmlformats.org/drawingml/2006/table">
            <a:tbl>
              <a:tblPr/>
              <a:tblGrid>
                <a:gridCol w="3025775"/>
                <a:gridCol w="3027363"/>
                <a:gridCol w="3027362"/>
              </a:tblGrid>
              <a:tr h="1423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Simulations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Wins v. GnuGo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CGOS rating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5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3000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69%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1960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7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10000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82%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2110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2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70000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alpha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92%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alpha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2320</a:t>
                      </a:r>
                    </a:p>
                  </a:txBody>
                  <a:tcPr marL="25400" marR="25400" marT="25400" marB="25400" anchor="ctr" horzOverflow="overflow">
                    <a:lnL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alpha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25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50000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400000</a:t>
                      </a:r>
                    </a:p>
                  </a:txBody>
                  <a:tcPr marL="25400" marR="25400" marT="25400" marB="25400" anchor="ctr" horzOverflow="overflow">
                    <a:lnL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alpha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&gt;98%</a:t>
                      </a:r>
                    </a:p>
                  </a:txBody>
                  <a:tcPr marL="25400" marR="25400" marT="25400" marB="25400" anchor="ctr" horzOverflow="overflow">
                    <a:lnL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alpha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52000"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zh-CN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E5880"/>
                          </a:solidFill>
                          <a:effectLst/>
                          <a:latin typeface="Palatino" charset="0"/>
                          <a:ea typeface="宋体" charset="-122"/>
                          <a:sym typeface="Palatino" charset="0"/>
                        </a:rPr>
                        <a:t>2504</a:t>
                      </a:r>
                    </a:p>
                  </a:txBody>
                  <a:tcPr marL="25400" marR="25400" marT="25400" marB="25400" anchor="ctr" horzOverflow="overflow">
                    <a:lnL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alpha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77A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Contents</a:t>
            </a:r>
            <a:endParaRPr lang="en-GB"/>
          </a:p>
        </p:txBody>
      </p:sp>
      <p:sp>
        <p:nvSpPr>
          <p:cNvPr id="253955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560300" cy="6502400"/>
          </a:xfrm>
        </p:spPr>
        <p:txBody>
          <a:bodyPr/>
          <a:lstStyle/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Theoretical and algorithmic contributions to Bayesian Network learning</a:t>
            </a:r>
          </a:p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Extensive assessment of learning, sampling, optimization algorithms in Dynamic Programming</a:t>
            </a:r>
          </a:p>
          <a:p>
            <a:pPr marL="1122363" indent="-685800">
              <a:lnSpc>
                <a:spcPct val="125000"/>
              </a:lnSpc>
              <a:buFont typeface="Wingdings" pitchFamily="2" charset="2"/>
              <a:buAutoNum type="arabicPeriod"/>
            </a:pPr>
            <a:r>
              <a:rPr lang="en-US" altLang="zh-CN" sz="4400">
                <a:ea typeface="宋体" charset="-122"/>
              </a:rPr>
              <a:t>Computer Go</a:t>
            </a:r>
            <a:endParaRPr lang="en-GB" sz="4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>
                <a:ea typeface="宋体" charset="-122"/>
              </a:rPr>
              <a:t>MoGo’s Record</a:t>
            </a:r>
          </a:p>
        </p:txBody>
      </p:sp>
      <p:sp>
        <p:nvSpPr>
          <p:cNvPr id="14338" name="Rectangle 2"/>
          <p:cNvSpPr>
            <a:spLocks noChangeArrowheads="1"/>
          </p:cNvSpPr>
          <p:nvPr>
            <p:ph type="body" idx="1"/>
          </p:nvPr>
        </p:nvSpPr>
        <p:spPr>
          <a:xfrm>
            <a:off x="444500" y="2374900"/>
            <a:ext cx="12115800" cy="7073900"/>
          </a:xfrm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9x9 Go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Highest rated Computer Go program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First dan-strength Computer Go program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Rated at 3-dan against humans on KGS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First victory against professional human player </a:t>
            </a:r>
          </a:p>
          <a:p>
            <a:pPr>
              <a:buFontTx/>
              <a:buBlip>
                <a:blip r:embed="rId2"/>
              </a:buBlip>
              <a:tabLst>
                <a:tab pos="838200" algn="l"/>
                <a:tab pos="838200" algn="l"/>
                <a:tab pos="838200" algn="l"/>
                <a:tab pos="838200" algn="l"/>
              </a:tabLst>
            </a:pPr>
            <a:endParaRPr lang="en-US" altLang="zh-CN" sz="2400">
              <a:ea typeface="宋体" charset="-122"/>
            </a:endParaRP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19x19 Go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Gold medal in Computer Go Olympiad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Highest rated Computer Go program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Best Rated at 2-kyu against humans on KGS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ChangeArrowheads="1"/>
          </p:cNvSpPr>
          <p:nvPr>
            <p:ph type="title"/>
          </p:nvPr>
        </p:nvSpPr>
        <p:spPr>
          <a:xfrm>
            <a:off x="177800" y="4013200"/>
            <a:ext cx="12573000" cy="1397000"/>
          </a:xfrm>
        </p:spPr>
        <p:txBody>
          <a:bodyPr/>
          <a:lstStyle/>
          <a:p>
            <a:r>
              <a:rPr lang="en-US" altLang="zh-CN" sz="8800">
                <a:ea typeface="宋体" charset="-122"/>
              </a:rPr>
              <a:t>Conclusions</a:t>
            </a:r>
            <a:endParaRPr lang="en-GB" sz="8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Contributions 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1) </a:t>
            </a:r>
            <a:r>
              <a:rPr lang="en-US" altLang="zh-CN" sz="4800">
                <a:ea typeface="宋体" charset="-122"/>
              </a:rPr>
              <a:t>Model learning: Bayesian Networks</a:t>
            </a:r>
            <a:endParaRPr lang="en-GB" sz="4800"/>
          </a:p>
        </p:txBody>
      </p:sp>
      <p:sp>
        <p:nvSpPr>
          <p:cNvPr id="173059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057400"/>
            <a:ext cx="12115800" cy="7391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New parametric learning in BN (criterion       ):</a:t>
            </a:r>
          </a:p>
          <a:p>
            <a:pPr lvl="1">
              <a:lnSpc>
                <a:spcPct val="40000"/>
              </a:lnSpc>
              <a:spcBef>
                <a:spcPts val="2500"/>
              </a:spcBef>
            </a:pPr>
            <a:r>
              <a:rPr lang="en-US" altLang="zh-CN" sz="2800" i="1">
                <a:ea typeface="宋体" charset="-122"/>
              </a:rPr>
              <a:t>Directly linked to expectation approximation error</a:t>
            </a:r>
          </a:p>
          <a:p>
            <a:pPr lvl="1">
              <a:lnSpc>
                <a:spcPct val="40000"/>
              </a:lnSpc>
              <a:spcBef>
                <a:spcPts val="2500"/>
              </a:spcBef>
            </a:pPr>
            <a:r>
              <a:rPr lang="en-US" altLang="zh-CN" sz="3200">
                <a:ea typeface="宋体" charset="-122"/>
              </a:rPr>
              <a:t>Consistent</a:t>
            </a:r>
          </a:p>
          <a:p>
            <a:pPr lvl="1">
              <a:lnSpc>
                <a:spcPct val="40000"/>
              </a:lnSpc>
              <a:spcBef>
                <a:spcPts val="2500"/>
              </a:spcBef>
            </a:pPr>
            <a:r>
              <a:rPr lang="en-US" altLang="zh-CN" sz="2800" i="1">
                <a:ea typeface="宋体" charset="-122"/>
              </a:rPr>
              <a:t>Can directly deal with hidden variables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New structural score with entropy term:</a:t>
            </a:r>
          </a:p>
          <a:p>
            <a:pPr lvl="1">
              <a:lnSpc>
                <a:spcPct val="40000"/>
              </a:lnSpc>
            </a:pPr>
            <a:r>
              <a:rPr lang="en-US" altLang="zh-CN" sz="3200">
                <a:ea typeface="宋体" charset="-122"/>
              </a:rPr>
              <a:t>More precise measure of complexity</a:t>
            </a:r>
          </a:p>
          <a:p>
            <a:pPr lvl="1">
              <a:lnSpc>
                <a:spcPct val="40000"/>
              </a:lnSpc>
            </a:pPr>
            <a:r>
              <a:rPr lang="en-US" altLang="zh-CN" sz="2800" i="1">
                <a:ea typeface="宋体" charset="-122"/>
              </a:rPr>
              <a:t>Compatible with Markov equivalents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3200" i="1">
                <a:ea typeface="宋体" charset="-122"/>
              </a:rPr>
              <a:t>Guaranteed error bounds in generalization</a:t>
            </a:r>
          </a:p>
          <a:p>
            <a:pPr>
              <a:buFont typeface="Wingdings" pitchFamily="2" charset="2"/>
              <a:buChar char="v"/>
            </a:pPr>
            <a:r>
              <a:rPr lang="en-US" altLang="zh-CN" sz="3200" i="1">
                <a:ea typeface="宋体" charset="-122"/>
              </a:rPr>
              <a:t>Non parametric learning with convergence towards minimal structure and consistent</a:t>
            </a:r>
            <a:endParaRPr lang="en-GB" sz="3200" i="1"/>
          </a:p>
        </p:txBody>
      </p:sp>
      <p:grpSp>
        <p:nvGrpSpPr>
          <p:cNvPr id="173060" name="Group 4"/>
          <p:cNvGrpSpPr>
            <a:grpSpLocks noChangeAspect="1"/>
          </p:cNvGrpSpPr>
          <p:nvPr/>
        </p:nvGrpSpPr>
        <p:grpSpPr bwMode="auto">
          <a:xfrm>
            <a:off x="9780588" y="2590800"/>
            <a:ext cx="608012" cy="530225"/>
            <a:chOff x="4336" y="2544"/>
            <a:chExt cx="767" cy="668"/>
          </a:xfrm>
        </p:grpSpPr>
        <p:sp>
          <p:nvSpPr>
            <p:cNvPr id="173061" name="AutoShape 5"/>
            <p:cNvSpPr>
              <a:spLocks noChangeAspect="1" noChangeArrowheads="1" noTextEdit="1"/>
            </p:cNvSpPr>
            <p:nvPr/>
          </p:nvSpPr>
          <p:spPr bwMode="auto">
            <a:xfrm>
              <a:off x="4336" y="2544"/>
              <a:ext cx="767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73062" name="Picture 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6" y="2544"/>
              <a:ext cx="768" cy="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6600">
                <a:ea typeface="宋体" charset="-122"/>
              </a:rPr>
              <a:t>Contributions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2) </a:t>
            </a:r>
            <a:r>
              <a:rPr lang="en-US" altLang="zh-CN" sz="4800">
                <a:ea typeface="宋体" charset="-122"/>
              </a:rPr>
              <a:t>Robust Dynamic Programming</a:t>
            </a:r>
            <a:endParaRPr lang="en-GB" sz="4800"/>
          </a:p>
        </p:txBody>
      </p:sp>
      <p:sp>
        <p:nvSpPr>
          <p:cNvPr id="174083" name="Rectangle 3"/>
          <p:cNvSpPr>
            <a:spLocks noChangeArrowheads="1"/>
          </p:cNvSpPr>
          <p:nvPr>
            <p:ph type="body" idx="1"/>
          </p:nvPr>
        </p:nvSpPr>
        <p:spPr>
          <a:xfrm>
            <a:off x="444500" y="2565400"/>
            <a:ext cx="12115800" cy="65024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 sz="4000">
                <a:ea typeface="宋体" charset="-122"/>
              </a:rPr>
              <a:t>Comprehensive experimental study in DP: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Non linear optimization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Regression Learning</a:t>
            </a:r>
          </a:p>
          <a:p>
            <a:pPr lvl="1">
              <a:lnSpc>
                <a:spcPct val="50000"/>
              </a:lnSpc>
            </a:pPr>
            <a:r>
              <a:rPr lang="en-US" altLang="zh-CN" sz="3200">
                <a:ea typeface="宋体" charset="-122"/>
              </a:rPr>
              <a:t>Sampling</a:t>
            </a:r>
          </a:p>
          <a:p>
            <a:pPr>
              <a:buFont typeface="Wingdings" pitchFamily="2" charset="2"/>
              <a:buChar char="v"/>
            </a:pPr>
            <a:r>
              <a:rPr lang="en-US" altLang="zh-CN" i="1">
                <a:ea typeface="宋体" charset="-122"/>
              </a:rPr>
              <a:t>Randomness in sampling:</a:t>
            </a:r>
          </a:p>
          <a:p>
            <a:pPr lvl="1">
              <a:lnSpc>
                <a:spcPct val="50000"/>
              </a:lnSpc>
            </a:pPr>
            <a:r>
              <a:rPr lang="en-US" altLang="zh-CN" sz="2800" i="1">
                <a:ea typeface="宋体" charset="-122"/>
              </a:rPr>
              <a:t>A minimum amount of randomness is required for consistency</a:t>
            </a:r>
          </a:p>
          <a:p>
            <a:pPr lvl="1">
              <a:lnSpc>
                <a:spcPct val="50000"/>
              </a:lnSpc>
            </a:pPr>
            <a:r>
              <a:rPr lang="en-US" altLang="zh-CN" sz="2800" i="1">
                <a:ea typeface="宋体" charset="-122"/>
              </a:rPr>
              <a:t>Consistency can be achieved along with speed</a:t>
            </a:r>
          </a:p>
          <a:p>
            <a:pPr>
              <a:buFont typeface="Wingdings" pitchFamily="2" charset="2"/>
              <a:buChar char="v"/>
            </a:pPr>
            <a:r>
              <a:rPr lang="en-US" altLang="zh-CN" i="1">
                <a:ea typeface="宋体" charset="-122"/>
              </a:rPr>
              <a:t>Non blind sampler in ADP based on EA</a:t>
            </a:r>
          </a:p>
          <a:p>
            <a:pPr lvl="1">
              <a:lnSpc>
                <a:spcPct val="50000"/>
              </a:lnSpc>
            </a:pPr>
            <a:endParaRPr lang="en-GB" sz="2800" i="1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We combine online and offline learning in 3 ways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Default policy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3200">
                <a:ea typeface="宋体" charset="-122"/>
              </a:rPr>
              <a:t>Rapid Action Value Estimate</a:t>
            </a:r>
          </a:p>
          <a:p>
            <a:pPr lvl="1">
              <a:lnSpc>
                <a:spcPct val="50000"/>
              </a:lnSpc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 sz="2800" i="1">
                <a:ea typeface="宋体" charset="-122"/>
              </a:rPr>
              <a:t>Prior knowledge in tree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Combined together, they achieve dan-level performance in 9x9 Go</a:t>
            </a:r>
          </a:p>
          <a:p>
            <a:pPr>
              <a:buFont typeface="Wingdings" pitchFamily="2" charset="2"/>
              <a:buChar char="v"/>
              <a:tabLst>
                <a:tab pos="838200" algn="l"/>
                <a:tab pos="838200" algn="l"/>
                <a:tab pos="838200" algn="l"/>
                <a:tab pos="838200" algn="l"/>
                <a:tab pos="838200" algn="l"/>
                <a:tab pos="838200" algn="l"/>
              </a:tabLst>
            </a:pPr>
            <a:r>
              <a:rPr lang="en-US" altLang="zh-CN">
                <a:ea typeface="宋体" charset="-122"/>
              </a:rPr>
              <a:t>Applicable to many other domains</a:t>
            </a:r>
          </a:p>
        </p:txBody>
      </p:sp>
      <p:sp>
        <p:nvSpPr>
          <p:cNvPr id="52226" name="Rectangle 2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0"/>
            <a:r>
              <a:rPr lang="en-US" altLang="zh-CN" sz="6600">
                <a:ea typeface="宋体" charset="-122"/>
              </a:rPr>
              <a:t>Contributions</a:t>
            </a:r>
            <a:br>
              <a:rPr lang="en-US" altLang="zh-CN" sz="6600">
                <a:ea typeface="宋体" charset="-122"/>
              </a:rPr>
            </a:br>
            <a:r>
              <a:rPr lang="en-US" altLang="zh-CN" sz="5400">
                <a:ea typeface="宋体" charset="-122"/>
              </a:rPr>
              <a:t>3) MoGo</a:t>
            </a:r>
            <a:endParaRPr lang="en-US" altLang="zh-CN" sz="4800"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Future work</a:t>
            </a:r>
            <a:endParaRPr lang="en-GB"/>
          </a:p>
        </p:txBody>
      </p:sp>
      <p:sp>
        <p:nvSpPr>
          <p:cNvPr id="176131" name="Rectangle 3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Improve the scalability of our BN learning algorithm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Tackle large scale applications in ADP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Add approximation in UCT state representation</a:t>
            </a:r>
          </a:p>
          <a:p>
            <a:pPr>
              <a:buFont typeface="Wingdings" pitchFamily="2" charset="2"/>
              <a:buChar char="v"/>
            </a:pPr>
            <a:r>
              <a:rPr lang="en-US" altLang="zh-CN">
                <a:ea typeface="宋体" charset="-122"/>
              </a:rPr>
              <a:t>Massive Parallelization of UCT :</a:t>
            </a:r>
          </a:p>
          <a:p>
            <a:pPr lvl="1"/>
            <a:r>
              <a:rPr lang="en-US" altLang="zh-CN" sz="3200">
                <a:ea typeface="宋体" charset="-122"/>
              </a:rPr>
              <a:t>Specialized algorithm for exploiting massive parallel hardware</a:t>
            </a:r>
            <a:endParaRPr lang="en-US" altLang="zh-CN" sz="3200" b="1" i="1">
              <a:ea typeface="宋体" charset="-122"/>
            </a:endParaRPr>
          </a:p>
          <a:p>
            <a:pPr lvl="1">
              <a:lnSpc>
                <a:spcPct val="50000"/>
              </a:lnSpc>
            </a:pPr>
            <a:endParaRPr lang="en-GB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YLVAINGELLY@YFFUILPFUVWXY5LK" val="2823"/>
</p:tagLst>
</file>

<file path=ppt/theme/theme1.xml><?xml version="1.0" encoding="utf-8"?>
<a:theme xmlns:a="http://schemas.openxmlformats.org/drawingml/2006/main" name="Title &amp; Subtitle">
  <a:themeElements>
    <a:clrScheme name="">
      <a:dk1>
        <a:srgbClr val="577AB1"/>
      </a:dk1>
      <a:lt1>
        <a:srgbClr val="A8854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Arial Rounded MT Bold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577AB1"/>
      </a:dk1>
      <a:lt1>
        <a:srgbClr val="A8854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577AB1"/>
      </a:dk1>
      <a:lt1>
        <a:srgbClr val="A8854E"/>
      </a:lt1>
      <a:dk2>
        <a:srgbClr val="000000"/>
      </a:dk2>
      <a:lt2>
        <a:srgbClr val="00000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 Rounded MT Bold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Top">
  <a:themeElements>
    <a:clrScheme name="">
      <a:dk1>
        <a:srgbClr val="577AB1"/>
      </a:dk1>
      <a:lt1>
        <a:srgbClr val="A8854E"/>
      </a:lt1>
      <a:dk2>
        <a:srgbClr val="000000"/>
      </a:dk2>
      <a:lt2>
        <a:srgbClr val="00000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Arial Rounded MT Bold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">
  <a:themeElements>
    <a:clrScheme name="">
      <a:dk1>
        <a:srgbClr val="577AB1"/>
      </a:dk1>
      <a:lt1>
        <a:srgbClr val="AFC8E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4E0F5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lank">
  <a:themeElements>
    <a:clrScheme name="">
      <a:dk1>
        <a:srgbClr val="577AB1"/>
      </a:dk1>
      <a:lt1>
        <a:srgbClr val="A8854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Bullets">
  <a:themeElements>
    <a:clrScheme name="">
      <a:dk1>
        <a:srgbClr val="577AB1"/>
      </a:dk1>
      <a:lt1>
        <a:srgbClr val="A8854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">
  <a:themeElements>
    <a:clrScheme name="">
      <a:dk1>
        <a:srgbClr val="577AB1"/>
      </a:dk1>
      <a:lt1>
        <a:srgbClr val="AFC8E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4E0F5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- Left">
  <a:themeElements>
    <a:clrScheme name="">
      <a:dk1>
        <a:srgbClr val="577AB1"/>
      </a:dk1>
      <a:lt1>
        <a:srgbClr val="A8854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1C2B2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, Bullets &amp; Photo">
  <a:themeElements>
    <a:clrScheme name="">
      <a:dk1>
        <a:srgbClr val="577AB1"/>
      </a:dk1>
      <a:lt1>
        <a:srgbClr val="AFC8EE"/>
      </a:lt1>
      <a:dk2>
        <a:srgbClr val="000000"/>
      </a:dk2>
      <a:lt2>
        <a:srgbClr val="808080"/>
      </a:lt2>
      <a:accent1>
        <a:srgbClr val="5A94F1"/>
      </a:accent1>
      <a:accent2>
        <a:srgbClr val="333399"/>
      </a:accent2>
      <a:accent3>
        <a:srgbClr val="D4E0F5"/>
      </a:accent3>
      <a:accent4>
        <a:srgbClr val="496797"/>
      </a:accent4>
      <a:accent5>
        <a:srgbClr val="B5C8F7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Herculanum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5A94F1">
            <a:alpha val="24901"/>
          </a:srgbClr>
        </a:solidFill>
        <a:ln w="25400" cap="flat" cmpd="sng" algn="ctr">
          <a:solidFill>
            <a:srgbClr val="577AB1">
              <a:alpha val="50000"/>
            </a:srgbClr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577AB1"/>
            </a:solidFill>
            <a:effectLst/>
            <a:latin typeface="Palatino" charset="0"/>
            <a:sym typeface="Palatino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Pages>0</Pages>
  <Words>2248</Words>
  <Characters>0</Characters>
  <Application>Microsoft Office PowerPoint</Application>
  <PresentationFormat>自定义</PresentationFormat>
  <Lines>0</Lines>
  <Paragraphs>520</Paragraphs>
  <Slides>95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10</vt:i4>
      </vt:variant>
      <vt:variant>
        <vt:lpstr>幻灯片标题</vt:lpstr>
      </vt:variant>
      <vt:variant>
        <vt:i4>95</vt:i4>
      </vt:variant>
    </vt:vector>
  </HeadingPairs>
  <TitlesOfParts>
    <vt:vector size="110" baseType="lpstr">
      <vt:lpstr>Palatino</vt:lpstr>
      <vt:lpstr>Arial Rounded MT Bold</vt:lpstr>
      <vt:lpstr>Herculanum</vt:lpstr>
      <vt:lpstr>Wingdings</vt:lpstr>
      <vt:lpstr>Arial</vt:lpstr>
      <vt:lpstr>Title &amp; Subtitle</vt:lpstr>
      <vt:lpstr>Title &amp; Bullets</vt:lpstr>
      <vt:lpstr>Title - Top</vt:lpstr>
      <vt:lpstr>Photo - Vertical</vt:lpstr>
      <vt:lpstr>Blank</vt:lpstr>
      <vt:lpstr>Bullets</vt:lpstr>
      <vt:lpstr>Photo - Horizontal</vt:lpstr>
      <vt:lpstr>Title &amp; Bullets - Left</vt:lpstr>
      <vt:lpstr>Title, Bullets &amp; Photo</vt:lpstr>
      <vt:lpstr>Title &amp; Bullets - Right</vt:lpstr>
      <vt:lpstr>A Contribution to  Reinforcement Learning; Application to Computer Go</vt:lpstr>
      <vt:lpstr>Reinforcement Learning: General Scheme</vt:lpstr>
      <vt:lpstr>Some Applications</vt:lpstr>
      <vt:lpstr>Basics of RL Dynamic Programming</vt:lpstr>
      <vt:lpstr>Basics of RL Dynamic Programming</vt:lpstr>
      <vt:lpstr>Basics of RL Dynamic Programming</vt:lpstr>
      <vt:lpstr>Basics of RL Dynamic Programming</vt:lpstr>
      <vt:lpstr>Basics of RL Dynamic Programming</vt:lpstr>
      <vt:lpstr>Contents</vt:lpstr>
      <vt:lpstr>Bayesian Networks</vt:lpstr>
      <vt:lpstr>Bayesian Networks Marriage between graph and probabilities theories</vt:lpstr>
      <vt:lpstr>Bayesian Networks Marriage between graph and probabilities theories</vt:lpstr>
      <vt:lpstr>Bayesian Networks Marriage between graph and probabilities theories</vt:lpstr>
      <vt:lpstr>BN Learning</vt:lpstr>
      <vt:lpstr>BN: Contributions</vt:lpstr>
      <vt:lpstr>Notations</vt:lpstr>
      <vt:lpstr>Parametric Learning (as a regression problem)</vt:lpstr>
      <vt:lpstr>Results</vt:lpstr>
      <vt:lpstr>Frequentist non consistent when the structure is wrong</vt:lpstr>
      <vt:lpstr>BN: Contributions</vt:lpstr>
      <vt:lpstr>Some measures of complexity</vt:lpstr>
      <vt:lpstr>Notations</vt:lpstr>
      <vt:lpstr>Theoretical Results</vt:lpstr>
      <vt:lpstr>BN: Contributions</vt:lpstr>
      <vt:lpstr>Structural Score</vt:lpstr>
      <vt:lpstr>Contents</vt:lpstr>
      <vt:lpstr>Robust Dynamic Programming</vt:lpstr>
      <vt:lpstr>Dynamic Programming</vt:lpstr>
      <vt:lpstr>Dynamic Programming</vt:lpstr>
      <vt:lpstr>Why a principled assessment in ADP?</vt:lpstr>
      <vt:lpstr>OpenDP benchmarks</vt:lpstr>
      <vt:lpstr>DP: Contributions Outline</vt:lpstr>
      <vt:lpstr>Dynamic Programming</vt:lpstr>
      <vt:lpstr>Specific Requirements for optimization in DP</vt:lpstr>
      <vt:lpstr>Non linear optimization algorithms</vt:lpstr>
      <vt:lpstr>Non linear optimization algorithms</vt:lpstr>
      <vt:lpstr>Optimization experimental results</vt:lpstr>
      <vt:lpstr>Optimization experimental results</vt:lpstr>
      <vt:lpstr>Optimization experimental results</vt:lpstr>
      <vt:lpstr>DP: Contributions Outline</vt:lpstr>
      <vt:lpstr>Dynamic Programming</vt:lpstr>
      <vt:lpstr>Specific requirements of learning in ADP</vt:lpstr>
      <vt:lpstr>Learning in ADP: Algorithms</vt:lpstr>
      <vt:lpstr>Learning in ADP: Algorithms</vt:lpstr>
      <vt:lpstr>Learning in ADP: Algorithms</vt:lpstr>
      <vt:lpstr>Learning experimental results</vt:lpstr>
      <vt:lpstr>DP: Contributions Outline</vt:lpstr>
      <vt:lpstr>Dynamic Programming</vt:lpstr>
      <vt:lpstr>Quasi Random</vt:lpstr>
      <vt:lpstr>Sampling: algorithms</vt:lpstr>
      <vt:lpstr>Theoretical contributions</vt:lpstr>
      <vt:lpstr>Sampling Results</vt:lpstr>
      <vt:lpstr>Contents</vt:lpstr>
      <vt:lpstr>High Dimensional Discrete Case: Computer Go</vt:lpstr>
      <vt:lpstr>Computer Go</vt:lpstr>
      <vt:lpstr>Can’t we solve it by DP?</vt:lpstr>
      <vt:lpstr>Dynamic Programming</vt:lpstr>
      <vt:lpstr>Dynamic Programming</vt:lpstr>
      <vt:lpstr>Dynamic Programming</vt:lpstr>
      <vt:lpstr>Dynamic Programming</vt:lpstr>
      <vt:lpstr>From DP to Monte-Carlo Tree Search</vt:lpstr>
      <vt:lpstr>Computer Go: Outline</vt:lpstr>
      <vt:lpstr>Computer Go: Outline</vt:lpstr>
      <vt:lpstr>Monte-Carlo Tree Search</vt:lpstr>
      <vt:lpstr>Monte-Carlo Tree Search</vt:lpstr>
      <vt:lpstr>Monte-Carlo Tree Search</vt:lpstr>
      <vt:lpstr>Monte-Carlo Tree Search</vt:lpstr>
      <vt:lpstr>Monte-Carlo Tree Search</vt:lpstr>
      <vt:lpstr>UCT</vt:lpstr>
      <vt:lpstr>UCT</vt:lpstr>
      <vt:lpstr>UCT</vt:lpstr>
      <vt:lpstr>Exploration/Exploitation  trade-off</vt:lpstr>
      <vt:lpstr>Computer Go: Outline</vt:lpstr>
      <vt:lpstr>Overview</vt:lpstr>
      <vt:lpstr>Computer Go: Outline</vt:lpstr>
      <vt:lpstr>Default Policy</vt:lpstr>
      <vt:lpstr>Educated simulations: Sequence-like simulations</vt:lpstr>
      <vt:lpstr>How it works in MoGo</vt:lpstr>
      <vt:lpstr>Default Policy (continued)</vt:lpstr>
      <vt:lpstr>RLGO Default Policy</vt:lpstr>
      <vt:lpstr>Surprise!</vt:lpstr>
      <vt:lpstr>Computer Go: Outline</vt:lpstr>
      <vt:lpstr>Rapid Action Value Estimate</vt:lpstr>
      <vt:lpstr>RAVE</vt:lpstr>
      <vt:lpstr>RAVE</vt:lpstr>
      <vt:lpstr>UCT-RAVE</vt:lpstr>
      <vt:lpstr>RAVE results</vt:lpstr>
      <vt:lpstr>Cumulative Improvement</vt:lpstr>
      <vt:lpstr>Scalability</vt:lpstr>
      <vt:lpstr>MoGo’s Record</vt:lpstr>
      <vt:lpstr>Conclusions</vt:lpstr>
      <vt:lpstr>Contributions  1) Model learning: Bayesian Networks</vt:lpstr>
      <vt:lpstr>Contributions 2) Robust Dynamic Programming</vt:lpstr>
      <vt:lpstr>Contributions 3) MoGo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Online and Offline Learning in UCT</dc:title>
  <dc:creator>TLP</dc:creator>
  <cp:lastModifiedBy>TLP</cp:lastModifiedBy>
  <cp:revision>318</cp:revision>
  <dcterms:modified xsi:type="dcterms:W3CDTF">2011-05-20T15:53:57Z</dcterms:modified>
</cp:coreProperties>
</file>